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56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36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98EA19-D586-7107-126E-8B6EAE04B563}" v="2" dt="2025-10-14T17:37:41.272"/>
    <p1510:client id="{C468D8F8-4292-2138-C0AC-D06CA74B8D8F}" v="14" dt="2025-10-14T17:51:58.1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312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4320" units="cm"/>
          <inkml:channel name="Y" type="integer" max="1600" units="cm"/>
          <inkml:channel name="T" type="integer" max="2.14748E9" units="dev"/>
        </inkml:traceFormat>
        <inkml:channelProperties>
          <inkml:channelProperty channel="X" name="resolution" value="142.57426" units="1/cm"/>
          <inkml:channelProperty channel="Y" name="resolution" value="79.20792" units="1/cm"/>
          <inkml:channelProperty channel="T" name="resolution" value="1" units="1/dev"/>
        </inkml:channelProperties>
      </inkml:inkSource>
      <inkml:timestamp xml:id="ts0" timeString="2025-10-09T22:49:52.3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24143 6857 0,'-22'0'187,"-44"0"-187,-22 0 16,44 0-16,-44 0 16,0-22-16,66 22 15,-89 0-15,67-23 16,0 23-16,-22-22 15,44 22-15,-22-22 0,0 22 16,22-22-16,-45 22 0,23 0 31,22 0-31,0 0 16,-22 0-16,0 0 16,0 0-1,0 0 1,0 0-16,22 0 0,-22 0 15,22 0-15,-22 0 16,21 0-16,-21 0 16,0 0-16,22 0 15,-22-22-15,0 22 16,-22 0-16,44-22 16,-22 22-16,-44 0 0,43 0 31,23 0-31,0 0 0,-22 0 0,0 0 15,22 0-15,-22 0 16,22 0 0,-22 0-16,0 0 0,0 0 15,0 0-15,-1 0 16,1 0-16,0 0 16,0 0-1,0 0-15,0 0 0,0 0 16,0 0-16,0 0 15,22 0-15,-22 0 16,22 0-16,-23 0 16,23 0-1,-22 0-15,0 22 16,0-22-16,22 0 16,-22 0-16,0 0 15,-22 0-15,22 0 16,-23 0-16,23 0 0,-22 22 15,22-22-15,0 0 16,0 0-16,0 0 16,0 0-1,22 0 1</inkml:trace>
  <inkml:trace contextRef="#ctx0" brushRef="#br0" timeOffset="1424.51">25092 7275 0,'22'-66'140,"44"-44"-140,-22-44 16,22 88-16,-66-23 16,44 45-16,-44 0 15,0 0-15,0 22 16,0 0-16,0 0 16,0 0-1,0 0 48,-44 0-48,22 22-15,-22 0 16,0 0-16,0 0 16,0 0-16,-1 0 15,-43 22-15,22-22 16,-44 22-16,22-22 15,-1 0-15,23 22 16,-22-22-16,44 0 16,22 0-16</inkml:trace>
  <inkml:trace contextRef="#ctx0" brushRef="#br0" timeOffset="2998.88">25797 7386 0,'44'-88'125,"-22"43"-110,0-65-15,0 66 16,0 0-16,0 0 0,-22 22 15,22-44-15,-22 44 16,0 0-16,0 0 31,0 0-31,0-1 16,0 1 140,0 0-156,0 0 0,-22 22 16,0 0-16,0-44 15,-22 44-15,22-22 16,22 0-16,-44 22 16,44-22-16,-22 0 15,-22 22-15,0-22 16,0 22-16,0-22 16,0 22-16,-1 0 15,1 0-15,22 0 0,-22 0 16,22 0-1,0 0 1,0 0 0</inkml:trace>
  <inkml:trace contextRef="#ctx0" brushRef="#br0" timeOffset="5234.49">26436 6879 0,'23'0'203,"21"-44"-187,-22-1-16,22 45 16,0-44-16,0 44 15,0-22-15,0 0 0,0 22 16,22 0-16,-44 0 16,45 0-16,-23 0 15,0 0-15,-22 0 16,-22 22-16,22-22 15,0 0 17,0 22-32,0 22 0,0-44 15,-22 45-15,22-45 16,0 22 0,-22 0-1,0 22 16,22-44-31,-22 22 16,22 22-16,0 22 16,-22-22-16,0 44 0,0-66 15,0 89-15,0-23 16,0-44-16,-22 44 16,22-66-16,-22 0 15,0 44-15,0-22 16,0 1-1,0-45 1,22 22-16,-22-22 16,0 44-16,0-44 15,-22 22-15,0 0 16,22-22 0,0 0-16,-22 22 31,-1-22-16,23 0 1,0 0 15,0 0-15,177-44 140,21 44-156,-44-22 16,-66 22-16,45-22 15,-67 22-15,0 0 16,-22 0-16,22 0 16,0 0-1,-22 0-15,0 0 16,0 0 125,22 22-63</inkml:trace>
  <inkml:trace contextRef="#ctx0" brushRef="#br0" timeOffset="7095.63">28685 6790 0,'0'22'141,"-22"67"-141,0-45 15,0 22-15,22-22 16,-22 0-16,0 22 15,0 44-15,-22-43 16,44-45-16,0 44 16,0 0-16,0-44 15,0 22-15,0 0 16,0 0 0,0-22-16,0 0 15,0 0-15,22-22 16,-22 23-16,0-1 15,22-22-15,0 22 16,0 22-16,0-22 16,-22 0-1,22 0 1,-22 0 0,22-22-1,0 22 1,23 0-16,-1 0 15,0 0 1,-22-22-16,0 0 16,0 0-16,0 0 15,0 0 1,22 0 0,44-22-1,-66 0-15,-22 0 16,22 0-16,22 22 15,-21-88-15,21 44 16,0 0-16,0-1 16,-22 1-16,0 0 15,0 0-15,0 0 16,-22 22-16,0-22 16,0 22-16,0-22 0,22 0 15,-22 0-15,0-1 16,0 23-16,44-22 15,-44 0-15,0 0 16,0 0-16,-22-44 16,22 22-16,0 22 15,0-1-15,-22 23 16,22 0 0,-22 0-1,0 22 1,22-22-1,-22 0-15,-22 22 16,22-22-16,-22 22 16,22 0-16,-45 0 15,23 0-15,0 0 16,22 0-16,-22 0 16,22 0-16,0 0 15,0 0-15,0 0 16,0 22-16,0-22 15,0 22 1,0-22 15,0 22-15,0-22-16,22 22 16,-22-22-1,0 0-15,22 22 78,-22-22-62,-1 22 46</inkml:trace>
  <inkml:trace contextRef="#ctx0" brushRef="#br0" timeOffset="8426.28">29942 6835 0,'0'44'141,"0"22"-126,0-22-15,0 0 16,0-22-16,44 0 94,0-22-94,1 0 0,-1 0 15,0 0-15,-22-22 16,0 22-16,0 0 16,0 0-16,0 0 15,0-22-15,22 22 16,0-22-16,-22 22 15,22 0-15,-22 0 0,67-22 16,-23 0-16,-22 22 16,0 0-16,0 0 15,0 0-15,-22 0 32,0 0-17</inkml:trace>
  <inkml:trace contextRef="#ctx0" brushRef="#br0" timeOffset="9451.67">30890 6680 0,'0'44'141,"0"22"-141,0 23 15,0 21-15,0 88 16,0-87-16,0 43 16,0 22-16,0 1 15,0 21-15,0-132 16,0-22-16,0 22 16,0-21-16,0-1 0,0-22 15,-22 0 1,22 22-1,0-22 1,0 22 15,0 0-15,0 0 0,-22 0-16,22-22 15,0 0 16</inkml:trace>
</inkml:ink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jpeg>
</file>

<file path=ppt/media/image19.png>
</file>

<file path=ppt/media/image2.sv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87B06-8D21-2017-6914-70AC9B5C82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8FAFA2-8C59-FFA5-1EEF-F8E50B817B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49F84-1B7F-2F8B-651F-49038F871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7BDF2-BAB1-4C46-A40C-39C67E1A4A2B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3FFA8F-64C5-0800-0679-41CE8129E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8E5E4-A228-0ECA-AAE8-175E920F9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E289B-26EA-47FA-B888-836AD9493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062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3139A-94C6-BFC6-BDE8-D8E61B475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FB8FBF-27BD-1F29-892E-79AD755C9F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C502B5-97CC-D47F-164D-E990BAF2A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7BDF2-BAB1-4C46-A40C-39C67E1A4A2B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A6EBF-A278-FA6E-ABDD-7DCCC6DCB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DA67DD-7EBA-FC12-9E57-C11420637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E289B-26EA-47FA-B888-836AD9493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026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B2B4C5-90E3-9A06-5046-DE0E43172B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5639E7-4506-FD6E-DA8A-03C72C051D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4BF82-37FF-86EA-F4E1-736A35A48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7BDF2-BAB1-4C46-A40C-39C67E1A4A2B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AEDFF7-074F-AF7C-698E-189D19375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DE7371-7CF3-3F44-006B-E38BFC970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E289B-26EA-47FA-B888-836AD9493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433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9155B-3F4A-6784-B898-4E545B439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6B6D9-0912-4FDF-C7FE-0FB2B4403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9A801-731F-5AFF-8922-21516CE40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7BDF2-BAB1-4C46-A40C-39C67E1A4A2B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24AD2-6DB8-BA42-379F-2DF6FA4B1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45E342-1864-B067-2F4E-32D76B32C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E289B-26EA-47FA-B888-836AD9493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5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2CAF9-8812-84C8-8AA2-E83B0D627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980B65-89E8-AB8B-B290-4F96A1CBA8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8AE33-E9FC-5693-00CC-DA6E42ADE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7BDF2-BAB1-4C46-A40C-39C67E1A4A2B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06DA93-B307-14FB-2646-7394B025D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EC09E0-2BDA-35B9-6BB1-0EED76183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E289B-26EA-47FA-B888-836AD9493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815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9DF88-3129-BEA7-1A3C-664014974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DF02B7-3D44-2108-B1B0-BF87CF3B7C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3541CA-99EB-B37F-F15B-F5FE646FE3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8A0CDE-AE40-383E-7F76-6C9041B40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7BDF2-BAB1-4C46-A40C-39C67E1A4A2B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879EA9-D85A-1E48-6DD8-92DECE35E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783B5D-DB2C-22F6-E63D-D2B6C6B78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E289B-26EA-47FA-B888-836AD9493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096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87C46-C985-60AB-BA1F-257736AD4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7CD4EE-6142-F339-5B05-F5A1948AF6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A53230-535A-EB9E-6054-06BB300B5A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4DA8D0-9E41-3E56-6013-7860C774A2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D97A7E-B321-FFE1-7860-3E7BFF5E47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08E7C0-1F52-7EC4-A058-CAF7C4D77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7BDF2-BAB1-4C46-A40C-39C67E1A4A2B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1C9BA0-227C-D7FE-C0D4-804942666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5CC726-7D68-F349-35D7-82CAF3505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E289B-26EA-47FA-B888-836AD9493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909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9C912-E8B7-E31E-4AD9-CE023DA71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297B6A-8CB3-663A-EAC6-B2E6E67B8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7BDF2-BAB1-4C46-A40C-39C67E1A4A2B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71FE87-DD95-30E7-96EF-97473FAF7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E28E01-B315-7006-B603-333CC7053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E289B-26EA-47FA-B888-836AD9493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825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56D93F-CD02-891C-4C23-8693A4C68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7BDF2-BAB1-4C46-A40C-39C67E1A4A2B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0324B1-866C-4FA8-4658-109F482E9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BA43DD-C27E-62DD-B136-77F23975D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E289B-26EA-47FA-B888-836AD9493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67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59D3D-D527-6AAE-5A14-137F6B83A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C1B44-A0D8-5237-90EE-26921A41A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A0F64C-4536-DD23-3C9D-99390913F3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93A217-B334-C6D5-A215-146E90BC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7BDF2-BAB1-4C46-A40C-39C67E1A4A2B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E55E7B-0A8A-D88E-A367-3DED73ABE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4B30FE-557B-F075-B6C8-704292DDD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E289B-26EA-47FA-B888-836AD9493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808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3F57F-370F-63B1-7DA7-49F41448B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DEFD39-2383-3866-0C34-0DA7809515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37670E-8FA1-49BF-81BF-FB4D963F41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9301A9-2D9E-BFEE-99A5-87D07985F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7BDF2-BAB1-4C46-A40C-39C67E1A4A2B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9E55FF-EFF4-81B2-9371-A48769A2B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D6BC41-90C7-E4D3-3B72-A917ABF47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E289B-26EA-47FA-B888-836AD9493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601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9640A3-0A7D-5B44-0F6A-01A94C332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1793D1-A401-6B11-E60D-17E7DF457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067F0-6303-38E3-441F-2FA92F0DF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77BDF2-BAB1-4C46-A40C-39C67E1A4A2B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AF193-75C6-53A4-C298-2584486279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EB7258-5E69-A802-1D5A-A5129CB2F9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DAE289B-26EA-47FA-B888-836AD9493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899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e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jpe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3F9E999-CF5A-12B7-56AE-29AA5E76C6C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F2B807-9E4E-AF74-56CF-FA3534B6D63B}"/>
              </a:ext>
            </a:extLst>
          </p:cNvPr>
          <p:cNvSpPr/>
          <p:nvPr/>
        </p:nvSpPr>
        <p:spPr>
          <a:xfrm rot="19233637">
            <a:off x="5887267" y="3631438"/>
            <a:ext cx="8683342" cy="4270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0B4B82D-6A3B-21C8-52C8-2FEDB7CF20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36595" y="3106210"/>
            <a:ext cx="2369128" cy="23691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F492E8A-AA32-2FEE-6E36-7BFBDDE8D7A1}"/>
              </a:ext>
            </a:extLst>
          </p:cNvPr>
          <p:cNvSpPr txBox="1"/>
          <p:nvPr/>
        </p:nvSpPr>
        <p:spPr>
          <a:xfrm>
            <a:off x="869639" y="2567225"/>
            <a:ext cx="6330461" cy="172354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6600">
                <a:solidFill>
                  <a:schemeClr val="bg1"/>
                </a:solidFill>
                <a:latin typeface="League Gothic"/>
              </a:rPr>
              <a:t>Robotic Arm Project</a:t>
            </a:r>
          </a:p>
          <a:p>
            <a:r>
              <a:rPr lang="en-US" sz="4000">
                <a:solidFill>
                  <a:schemeClr val="bg1"/>
                </a:solidFill>
                <a:latin typeface="League Gothic"/>
              </a:rPr>
              <a:t>Open Meeting – 10/9/25</a:t>
            </a:r>
            <a:endParaRPr lang="en-US" sz="4000">
              <a:solidFill>
                <a:schemeClr val="bg1"/>
              </a:solidFill>
              <a:latin typeface="League Gothic" pitchFamily="2" charset="0"/>
            </a:endParaRPr>
          </a:p>
        </p:txBody>
      </p:sp>
      <p:pic>
        <p:nvPicPr>
          <p:cNvPr id="9" name="Picture 8" descr="A white logo with dots and lines&#10;&#10;AI-generated content may be incorrect.">
            <a:extLst>
              <a:ext uri="{FF2B5EF4-FFF2-40B4-BE49-F238E27FC236}">
                <a16:creationId xmlns:a16="http://schemas.microsoft.com/office/drawing/2014/main" id="{127D65E8-7AD8-14BE-4379-C56A6B8A828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745" y="5348576"/>
            <a:ext cx="2576079" cy="1199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0491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838419-F39D-8089-92BA-09499C5F5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20273C8-F9AF-C6B3-F6AA-99B41587F54B}"/>
              </a:ext>
            </a:extLst>
          </p:cNvPr>
          <p:cNvSpPr/>
          <p:nvPr/>
        </p:nvSpPr>
        <p:spPr>
          <a:xfrm>
            <a:off x="0" y="6387921"/>
            <a:ext cx="12192000" cy="470079"/>
          </a:xfrm>
          <a:prstGeom prst="rect">
            <a:avLst/>
          </a:pr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ctagon 7">
            <a:extLst>
              <a:ext uri="{FF2B5EF4-FFF2-40B4-BE49-F238E27FC236}">
                <a16:creationId xmlns:a16="http://schemas.microsoft.com/office/drawing/2014/main" id="{A13CF48B-2D3C-BB01-A239-848D14D56938}"/>
              </a:ext>
            </a:extLst>
          </p:cNvPr>
          <p:cNvSpPr/>
          <p:nvPr/>
        </p:nvSpPr>
        <p:spPr>
          <a:xfrm>
            <a:off x="9893509" y="6038489"/>
            <a:ext cx="2303322" cy="826569"/>
          </a:xfrm>
          <a:custGeom>
            <a:avLst/>
            <a:gdLst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342371 w 1206230"/>
              <a:gd name="connsiteY6" fmla="*/ 1168940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46408 w 1206230"/>
              <a:gd name="connsiteY6" fmla="*/ 895152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96913 w 1206230"/>
              <a:gd name="connsiteY6" fmla="*/ 679843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51724 w 1206230"/>
              <a:gd name="connsiteY6" fmla="*/ 802117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1206230 w 1206230"/>
              <a:gd name="connsiteY3" fmla="*/ 342371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868647 w 1206230"/>
              <a:gd name="connsiteY3" fmla="*/ 371610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860672 w 1206230"/>
              <a:gd name="connsiteY3" fmla="*/ 379585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863859"/>
              <a:gd name="connsiteY0" fmla="*/ 342371 h 826569"/>
              <a:gd name="connsiteX1" fmla="*/ 342371 w 863859"/>
              <a:gd name="connsiteY1" fmla="*/ 0 h 826569"/>
              <a:gd name="connsiteX2" fmla="*/ 863859 w 863859"/>
              <a:gd name="connsiteY2" fmla="*/ 0 h 826569"/>
              <a:gd name="connsiteX3" fmla="*/ 860672 w 863859"/>
              <a:gd name="connsiteY3" fmla="*/ 379585 h 826569"/>
              <a:gd name="connsiteX4" fmla="*/ 780928 w 863859"/>
              <a:gd name="connsiteY4" fmla="*/ 691004 h 826569"/>
              <a:gd name="connsiteX5" fmla="*/ 738926 w 863859"/>
              <a:gd name="connsiteY5" fmla="*/ 788826 h 826569"/>
              <a:gd name="connsiteX6" fmla="*/ 751724 w 863859"/>
              <a:gd name="connsiteY6" fmla="*/ 802117 h 826569"/>
              <a:gd name="connsiteX7" fmla="*/ 0 w 863859"/>
              <a:gd name="connsiteY7" fmla="*/ 826569 h 826569"/>
              <a:gd name="connsiteX8" fmla="*/ 0 w 863859"/>
              <a:gd name="connsiteY8" fmla="*/ 342371 h 826569"/>
              <a:gd name="connsiteX0" fmla="*/ 0 w 860865"/>
              <a:gd name="connsiteY0" fmla="*/ 342371 h 826569"/>
              <a:gd name="connsiteX1" fmla="*/ 342371 w 860865"/>
              <a:gd name="connsiteY1" fmla="*/ 0 h 826569"/>
              <a:gd name="connsiteX2" fmla="*/ 859096 w 860865"/>
              <a:gd name="connsiteY2" fmla="*/ 1588 h 826569"/>
              <a:gd name="connsiteX3" fmla="*/ 860672 w 860865"/>
              <a:gd name="connsiteY3" fmla="*/ 379585 h 826569"/>
              <a:gd name="connsiteX4" fmla="*/ 780928 w 860865"/>
              <a:gd name="connsiteY4" fmla="*/ 691004 h 826569"/>
              <a:gd name="connsiteX5" fmla="*/ 738926 w 860865"/>
              <a:gd name="connsiteY5" fmla="*/ 788826 h 826569"/>
              <a:gd name="connsiteX6" fmla="*/ 751724 w 860865"/>
              <a:gd name="connsiteY6" fmla="*/ 802117 h 826569"/>
              <a:gd name="connsiteX7" fmla="*/ 0 w 860865"/>
              <a:gd name="connsiteY7" fmla="*/ 826569 h 826569"/>
              <a:gd name="connsiteX8" fmla="*/ 0 w 860865"/>
              <a:gd name="connsiteY8" fmla="*/ 342371 h 826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0865" h="826569">
                <a:moveTo>
                  <a:pt x="0" y="342371"/>
                </a:moveTo>
                <a:lnTo>
                  <a:pt x="342371" y="0"/>
                </a:lnTo>
                <a:lnTo>
                  <a:pt x="859096" y="1588"/>
                </a:lnTo>
                <a:cubicBezTo>
                  <a:pt x="858034" y="128116"/>
                  <a:pt x="861734" y="253057"/>
                  <a:pt x="860672" y="379585"/>
                </a:cubicBezTo>
                <a:lnTo>
                  <a:pt x="780928" y="691004"/>
                </a:lnTo>
                <a:lnTo>
                  <a:pt x="738926" y="788826"/>
                </a:lnTo>
                <a:lnTo>
                  <a:pt x="751724" y="802117"/>
                </a:lnTo>
                <a:lnTo>
                  <a:pt x="0" y="826569"/>
                </a:lnTo>
                <a:lnTo>
                  <a:pt x="0" y="342371"/>
                </a:lnTo>
                <a:close/>
              </a:path>
            </a:pathLst>
          </a:cu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AD8376-56D5-134F-374B-F0B5F24C0DD2}"/>
              </a:ext>
            </a:extLst>
          </p:cNvPr>
          <p:cNvSpPr/>
          <p:nvPr/>
        </p:nvSpPr>
        <p:spPr>
          <a:xfrm>
            <a:off x="0" y="0"/>
            <a:ext cx="12192000" cy="470079"/>
          </a:xfrm>
          <a:prstGeom prst="rect">
            <a:avLst/>
          </a:pr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2B45BD-C11B-9EE0-82B4-8E6591684F3C}"/>
              </a:ext>
            </a:extLst>
          </p:cNvPr>
          <p:cNvSpPr txBox="1"/>
          <p:nvPr/>
        </p:nvSpPr>
        <p:spPr>
          <a:xfrm>
            <a:off x="-4830" y="6622960"/>
            <a:ext cx="19974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solidFill>
                  <a:schemeClr val="bg1"/>
                </a:solidFill>
                <a:latin typeface="Abadi Extra Light" panose="020F0502020204030204" pitchFamily="34" charset="0"/>
              </a:rPr>
              <a:t>© Robotics@UH 2025</a:t>
            </a:r>
          </a:p>
        </p:txBody>
      </p:sp>
      <p:pic>
        <p:nvPicPr>
          <p:cNvPr id="6" name="Graphic 4">
            <a:extLst>
              <a:ext uri="{FF2B5EF4-FFF2-40B4-BE49-F238E27FC236}">
                <a16:creationId xmlns:a16="http://schemas.microsoft.com/office/drawing/2014/main" id="{E4CBF103-53A6-BAFD-9C5F-674520FB2712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26136" y="6152739"/>
            <a:ext cx="598068" cy="598068"/>
          </a:xfrm>
          <a:custGeom>
            <a:avLst/>
            <a:gdLst>
              <a:gd name="connsiteX0" fmla="*/ -1 w 1552462"/>
              <a:gd name="connsiteY0" fmla="*/ -1 h 1552462"/>
              <a:gd name="connsiteX1" fmla="*/ 1552461 w 1552462"/>
              <a:gd name="connsiteY1" fmla="*/ -1 h 1552462"/>
              <a:gd name="connsiteX2" fmla="*/ 1552461 w 1552462"/>
              <a:gd name="connsiteY2" fmla="*/ 1552461 h 1552462"/>
              <a:gd name="connsiteX3" fmla="*/ -1 w 1552462"/>
              <a:gd name="connsiteY3" fmla="*/ 1552461 h 1552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52462" h="1552462">
                <a:moveTo>
                  <a:pt x="-1" y="-1"/>
                </a:moveTo>
                <a:lnTo>
                  <a:pt x="1552461" y="-1"/>
                </a:lnTo>
                <a:lnTo>
                  <a:pt x="1552461" y="1552461"/>
                </a:lnTo>
                <a:lnTo>
                  <a:pt x="-1" y="1552461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2D9A09-C2D6-9FB2-E0A9-D83A33EE2F3D}"/>
              </a:ext>
            </a:extLst>
          </p:cNvPr>
          <p:cNvSpPr txBox="1"/>
          <p:nvPr/>
        </p:nvSpPr>
        <p:spPr>
          <a:xfrm>
            <a:off x="57150" y="57150"/>
            <a:ext cx="423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League Gothic" pitchFamily="2" charset="0"/>
              </a:rPr>
              <a:t>Robotic Arm Project Meeting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2F62F3-5FFC-3BEC-6310-2F28C15D1460}"/>
              </a:ext>
            </a:extLst>
          </p:cNvPr>
          <p:cNvSpPr txBox="1"/>
          <p:nvPr/>
        </p:nvSpPr>
        <p:spPr>
          <a:xfrm>
            <a:off x="0" y="527229"/>
            <a:ext cx="6248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>
                <a:latin typeface="League Gothic" pitchFamily="2" charset="0"/>
              </a:rPr>
              <a:t>UR5e: Design Overview</a:t>
            </a:r>
          </a:p>
        </p:txBody>
      </p:sp>
      <p:pic>
        <p:nvPicPr>
          <p:cNvPr id="14" name="Picture 13" descr="A white logo with dots and lines&#10;&#10;AI-generated content may be incorrect.">
            <a:extLst>
              <a:ext uri="{FF2B5EF4-FFF2-40B4-BE49-F238E27FC236}">
                <a16:creationId xmlns:a16="http://schemas.microsoft.com/office/drawing/2014/main" id="{CAE3CCAB-9689-F791-E365-750346A6933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755" y="6196837"/>
            <a:ext cx="1094755" cy="509872"/>
          </a:xfrm>
          <a:prstGeom prst="rect">
            <a:avLst/>
          </a:prstGeom>
        </p:spPr>
      </p:pic>
      <p:pic>
        <p:nvPicPr>
          <p:cNvPr id="5" name="Picture 4" descr="A grey and blue device&#10;&#10;AI-generated content may be incorrect.">
            <a:extLst>
              <a:ext uri="{FF2B5EF4-FFF2-40B4-BE49-F238E27FC236}">
                <a16:creationId xmlns:a16="http://schemas.microsoft.com/office/drawing/2014/main" id="{57BD464C-D58F-FC73-BE61-FEE3F61B8C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12" y="1692328"/>
            <a:ext cx="6174832" cy="34733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0DE3270-ACDA-3D0A-11B7-7C1958574E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5311" y="1268846"/>
            <a:ext cx="6086689" cy="4158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328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3805C-4EAB-802F-40F6-C7010D461E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D18304C-C2CF-46CA-BC23-36C7CAE7565A}"/>
              </a:ext>
            </a:extLst>
          </p:cNvPr>
          <p:cNvSpPr/>
          <p:nvPr/>
        </p:nvSpPr>
        <p:spPr>
          <a:xfrm>
            <a:off x="0" y="6387921"/>
            <a:ext cx="12192000" cy="470079"/>
          </a:xfrm>
          <a:prstGeom prst="rect">
            <a:avLst/>
          </a:pr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ctagon 7">
            <a:extLst>
              <a:ext uri="{FF2B5EF4-FFF2-40B4-BE49-F238E27FC236}">
                <a16:creationId xmlns:a16="http://schemas.microsoft.com/office/drawing/2014/main" id="{1E2C32D6-64C2-6BDB-5D91-121538CDC336}"/>
              </a:ext>
            </a:extLst>
          </p:cNvPr>
          <p:cNvSpPr/>
          <p:nvPr/>
        </p:nvSpPr>
        <p:spPr>
          <a:xfrm>
            <a:off x="9893509" y="6038489"/>
            <a:ext cx="2303322" cy="826569"/>
          </a:xfrm>
          <a:custGeom>
            <a:avLst/>
            <a:gdLst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342371 w 1206230"/>
              <a:gd name="connsiteY6" fmla="*/ 1168940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46408 w 1206230"/>
              <a:gd name="connsiteY6" fmla="*/ 895152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96913 w 1206230"/>
              <a:gd name="connsiteY6" fmla="*/ 679843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51724 w 1206230"/>
              <a:gd name="connsiteY6" fmla="*/ 802117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1206230 w 1206230"/>
              <a:gd name="connsiteY3" fmla="*/ 342371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868647 w 1206230"/>
              <a:gd name="connsiteY3" fmla="*/ 371610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860672 w 1206230"/>
              <a:gd name="connsiteY3" fmla="*/ 379585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863859"/>
              <a:gd name="connsiteY0" fmla="*/ 342371 h 826569"/>
              <a:gd name="connsiteX1" fmla="*/ 342371 w 863859"/>
              <a:gd name="connsiteY1" fmla="*/ 0 h 826569"/>
              <a:gd name="connsiteX2" fmla="*/ 863859 w 863859"/>
              <a:gd name="connsiteY2" fmla="*/ 0 h 826569"/>
              <a:gd name="connsiteX3" fmla="*/ 860672 w 863859"/>
              <a:gd name="connsiteY3" fmla="*/ 379585 h 826569"/>
              <a:gd name="connsiteX4" fmla="*/ 780928 w 863859"/>
              <a:gd name="connsiteY4" fmla="*/ 691004 h 826569"/>
              <a:gd name="connsiteX5" fmla="*/ 738926 w 863859"/>
              <a:gd name="connsiteY5" fmla="*/ 788826 h 826569"/>
              <a:gd name="connsiteX6" fmla="*/ 751724 w 863859"/>
              <a:gd name="connsiteY6" fmla="*/ 802117 h 826569"/>
              <a:gd name="connsiteX7" fmla="*/ 0 w 863859"/>
              <a:gd name="connsiteY7" fmla="*/ 826569 h 826569"/>
              <a:gd name="connsiteX8" fmla="*/ 0 w 863859"/>
              <a:gd name="connsiteY8" fmla="*/ 342371 h 826569"/>
              <a:gd name="connsiteX0" fmla="*/ 0 w 860865"/>
              <a:gd name="connsiteY0" fmla="*/ 342371 h 826569"/>
              <a:gd name="connsiteX1" fmla="*/ 342371 w 860865"/>
              <a:gd name="connsiteY1" fmla="*/ 0 h 826569"/>
              <a:gd name="connsiteX2" fmla="*/ 859096 w 860865"/>
              <a:gd name="connsiteY2" fmla="*/ 1588 h 826569"/>
              <a:gd name="connsiteX3" fmla="*/ 860672 w 860865"/>
              <a:gd name="connsiteY3" fmla="*/ 379585 h 826569"/>
              <a:gd name="connsiteX4" fmla="*/ 780928 w 860865"/>
              <a:gd name="connsiteY4" fmla="*/ 691004 h 826569"/>
              <a:gd name="connsiteX5" fmla="*/ 738926 w 860865"/>
              <a:gd name="connsiteY5" fmla="*/ 788826 h 826569"/>
              <a:gd name="connsiteX6" fmla="*/ 751724 w 860865"/>
              <a:gd name="connsiteY6" fmla="*/ 802117 h 826569"/>
              <a:gd name="connsiteX7" fmla="*/ 0 w 860865"/>
              <a:gd name="connsiteY7" fmla="*/ 826569 h 826569"/>
              <a:gd name="connsiteX8" fmla="*/ 0 w 860865"/>
              <a:gd name="connsiteY8" fmla="*/ 342371 h 826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0865" h="826569">
                <a:moveTo>
                  <a:pt x="0" y="342371"/>
                </a:moveTo>
                <a:lnTo>
                  <a:pt x="342371" y="0"/>
                </a:lnTo>
                <a:lnTo>
                  <a:pt x="859096" y="1588"/>
                </a:lnTo>
                <a:cubicBezTo>
                  <a:pt x="858034" y="128116"/>
                  <a:pt x="861734" y="253057"/>
                  <a:pt x="860672" y="379585"/>
                </a:cubicBezTo>
                <a:lnTo>
                  <a:pt x="780928" y="691004"/>
                </a:lnTo>
                <a:lnTo>
                  <a:pt x="738926" y="788826"/>
                </a:lnTo>
                <a:lnTo>
                  <a:pt x="751724" y="802117"/>
                </a:lnTo>
                <a:lnTo>
                  <a:pt x="0" y="826569"/>
                </a:lnTo>
                <a:lnTo>
                  <a:pt x="0" y="342371"/>
                </a:lnTo>
                <a:close/>
              </a:path>
            </a:pathLst>
          </a:cu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3860272-C8D1-531D-4F84-6C5B644A8CD5}"/>
              </a:ext>
            </a:extLst>
          </p:cNvPr>
          <p:cNvSpPr/>
          <p:nvPr/>
        </p:nvSpPr>
        <p:spPr>
          <a:xfrm>
            <a:off x="0" y="0"/>
            <a:ext cx="12192000" cy="470079"/>
          </a:xfrm>
          <a:prstGeom prst="rect">
            <a:avLst/>
          </a:pr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ED8EA9-D0D1-6118-A9C6-2D8AAAD8B9BC}"/>
              </a:ext>
            </a:extLst>
          </p:cNvPr>
          <p:cNvSpPr txBox="1"/>
          <p:nvPr/>
        </p:nvSpPr>
        <p:spPr>
          <a:xfrm>
            <a:off x="-4830" y="6622960"/>
            <a:ext cx="19974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solidFill>
                  <a:schemeClr val="bg1"/>
                </a:solidFill>
                <a:latin typeface="Abadi Extra Light" panose="020F0502020204030204" pitchFamily="34" charset="0"/>
              </a:rPr>
              <a:t>© Robotics@UH 2025</a:t>
            </a:r>
          </a:p>
        </p:txBody>
      </p:sp>
      <p:pic>
        <p:nvPicPr>
          <p:cNvPr id="6" name="Graphic 4">
            <a:extLst>
              <a:ext uri="{FF2B5EF4-FFF2-40B4-BE49-F238E27FC236}">
                <a16:creationId xmlns:a16="http://schemas.microsoft.com/office/drawing/2014/main" id="{18914251-8EE3-B145-0E09-438063AB25A0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26136" y="6152739"/>
            <a:ext cx="598068" cy="598068"/>
          </a:xfrm>
          <a:custGeom>
            <a:avLst/>
            <a:gdLst>
              <a:gd name="connsiteX0" fmla="*/ -1 w 1552462"/>
              <a:gd name="connsiteY0" fmla="*/ -1 h 1552462"/>
              <a:gd name="connsiteX1" fmla="*/ 1552461 w 1552462"/>
              <a:gd name="connsiteY1" fmla="*/ -1 h 1552462"/>
              <a:gd name="connsiteX2" fmla="*/ 1552461 w 1552462"/>
              <a:gd name="connsiteY2" fmla="*/ 1552461 h 1552462"/>
              <a:gd name="connsiteX3" fmla="*/ -1 w 1552462"/>
              <a:gd name="connsiteY3" fmla="*/ 1552461 h 1552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52462" h="1552462">
                <a:moveTo>
                  <a:pt x="-1" y="-1"/>
                </a:moveTo>
                <a:lnTo>
                  <a:pt x="1552461" y="-1"/>
                </a:lnTo>
                <a:lnTo>
                  <a:pt x="1552461" y="1552461"/>
                </a:lnTo>
                <a:lnTo>
                  <a:pt x="-1" y="1552461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327901-A11F-C73F-5CB5-7D274638DF5C}"/>
              </a:ext>
            </a:extLst>
          </p:cNvPr>
          <p:cNvSpPr txBox="1"/>
          <p:nvPr/>
        </p:nvSpPr>
        <p:spPr>
          <a:xfrm>
            <a:off x="57150" y="57150"/>
            <a:ext cx="423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League Gothic" pitchFamily="2" charset="0"/>
              </a:rPr>
              <a:t>Robotic Arm Project Meeting</a:t>
            </a:r>
          </a:p>
        </p:txBody>
      </p:sp>
      <p:pic>
        <p:nvPicPr>
          <p:cNvPr id="14" name="Picture 13" descr="A white logo with dots and lines&#10;&#10;AI-generated content may be incorrect.">
            <a:extLst>
              <a:ext uri="{FF2B5EF4-FFF2-40B4-BE49-F238E27FC236}">
                <a16:creationId xmlns:a16="http://schemas.microsoft.com/office/drawing/2014/main" id="{3DD2ADC6-B2C2-6EA3-AC31-3688A91B99A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755" y="6196837"/>
            <a:ext cx="1094755" cy="509872"/>
          </a:xfrm>
          <a:prstGeom prst="rect">
            <a:avLst/>
          </a:prstGeom>
        </p:spPr>
      </p:pic>
      <p:pic>
        <p:nvPicPr>
          <p:cNvPr id="3" name="Picture 2" descr="A diagram of a software development process&#10;&#10;AI-generated content may be incorrect.">
            <a:extLst>
              <a:ext uri="{FF2B5EF4-FFF2-40B4-BE49-F238E27FC236}">
                <a16:creationId xmlns:a16="http://schemas.microsoft.com/office/drawing/2014/main" id="{51D28497-FDC3-5E6D-0380-78E201ECE9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0004" y="1199584"/>
            <a:ext cx="6706657" cy="4454390"/>
          </a:xfrm>
          <a:prstGeom prst="rect">
            <a:avLst/>
          </a:prstGeom>
        </p:spPr>
      </p:pic>
      <p:pic>
        <p:nvPicPr>
          <p:cNvPr id="12" name="Picture 11" descr="A close-up of a computer chip&#10;&#10;AI-generated content may be incorrect.">
            <a:extLst>
              <a:ext uri="{FF2B5EF4-FFF2-40B4-BE49-F238E27FC236}">
                <a16:creationId xmlns:a16="http://schemas.microsoft.com/office/drawing/2014/main" id="{5968ABB8-4179-4C34-D080-2CECCADFA8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527" y="1772455"/>
            <a:ext cx="3717339" cy="33130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55FFBF9-A36A-F395-A8A3-9EC6AA5B0F9B}"/>
              </a:ext>
            </a:extLst>
          </p:cNvPr>
          <p:cNvSpPr txBox="1"/>
          <p:nvPr/>
        </p:nvSpPr>
        <p:spPr>
          <a:xfrm>
            <a:off x="3168712" y="5085029"/>
            <a:ext cx="695607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“Simulation builds it. Jetson runs it.</a:t>
            </a:r>
            <a:br>
              <a:rPr lang="en-US">
                <a:ea typeface="+mn-lt"/>
                <a:cs typeface="+mn-lt"/>
              </a:rPr>
            </a:br>
            <a:r>
              <a:rPr lang="en-US">
                <a:ea typeface="+mn-lt"/>
                <a:cs typeface="+mn-lt"/>
              </a:rPr>
              <a:t> Simulation tests ideas safely; Jetson proves them in the real world.</a:t>
            </a:r>
            <a:br>
              <a:rPr lang="en-US">
                <a:ea typeface="+mn-lt"/>
                <a:cs typeface="+mn-lt"/>
              </a:rPr>
            </a:br>
            <a:r>
              <a:rPr lang="en-US">
                <a:ea typeface="+mn-lt"/>
                <a:cs typeface="+mn-lt"/>
              </a:rPr>
              <a:t> The tighter we sync the two, the faster we move from virtual to real success.”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19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F511B6-3CEA-3D3B-8D45-8FD637C6B7F4}"/>
              </a:ext>
            </a:extLst>
          </p:cNvPr>
          <p:cNvSpPr/>
          <p:nvPr/>
        </p:nvSpPr>
        <p:spPr>
          <a:xfrm>
            <a:off x="0" y="6387921"/>
            <a:ext cx="12192000" cy="470079"/>
          </a:xfrm>
          <a:prstGeom prst="rect">
            <a:avLst/>
          </a:pr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ctagon 7">
            <a:extLst>
              <a:ext uri="{FF2B5EF4-FFF2-40B4-BE49-F238E27FC236}">
                <a16:creationId xmlns:a16="http://schemas.microsoft.com/office/drawing/2014/main" id="{CD9BAD21-87D9-0409-48D5-5B52E900B895}"/>
              </a:ext>
            </a:extLst>
          </p:cNvPr>
          <p:cNvSpPr/>
          <p:nvPr/>
        </p:nvSpPr>
        <p:spPr>
          <a:xfrm>
            <a:off x="9893509" y="6038489"/>
            <a:ext cx="2303322" cy="826569"/>
          </a:xfrm>
          <a:custGeom>
            <a:avLst/>
            <a:gdLst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342371 w 1206230"/>
              <a:gd name="connsiteY6" fmla="*/ 1168940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46408 w 1206230"/>
              <a:gd name="connsiteY6" fmla="*/ 895152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96913 w 1206230"/>
              <a:gd name="connsiteY6" fmla="*/ 679843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51724 w 1206230"/>
              <a:gd name="connsiteY6" fmla="*/ 802117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1206230 w 1206230"/>
              <a:gd name="connsiteY3" fmla="*/ 342371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868647 w 1206230"/>
              <a:gd name="connsiteY3" fmla="*/ 371610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860672 w 1206230"/>
              <a:gd name="connsiteY3" fmla="*/ 379585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863859"/>
              <a:gd name="connsiteY0" fmla="*/ 342371 h 826569"/>
              <a:gd name="connsiteX1" fmla="*/ 342371 w 863859"/>
              <a:gd name="connsiteY1" fmla="*/ 0 h 826569"/>
              <a:gd name="connsiteX2" fmla="*/ 863859 w 863859"/>
              <a:gd name="connsiteY2" fmla="*/ 0 h 826569"/>
              <a:gd name="connsiteX3" fmla="*/ 860672 w 863859"/>
              <a:gd name="connsiteY3" fmla="*/ 379585 h 826569"/>
              <a:gd name="connsiteX4" fmla="*/ 780928 w 863859"/>
              <a:gd name="connsiteY4" fmla="*/ 691004 h 826569"/>
              <a:gd name="connsiteX5" fmla="*/ 738926 w 863859"/>
              <a:gd name="connsiteY5" fmla="*/ 788826 h 826569"/>
              <a:gd name="connsiteX6" fmla="*/ 751724 w 863859"/>
              <a:gd name="connsiteY6" fmla="*/ 802117 h 826569"/>
              <a:gd name="connsiteX7" fmla="*/ 0 w 863859"/>
              <a:gd name="connsiteY7" fmla="*/ 826569 h 826569"/>
              <a:gd name="connsiteX8" fmla="*/ 0 w 863859"/>
              <a:gd name="connsiteY8" fmla="*/ 342371 h 826569"/>
              <a:gd name="connsiteX0" fmla="*/ 0 w 860865"/>
              <a:gd name="connsiteY0" fmla="*/ 342371 h 826569"/>
              <a:gd name="connsiteX1" fmla="*/ 342371 w 860865"/>
              <a:gd name="connsiteY1" fmla="*/ 0 h 826569"/>
              <a:gd name="connsiteX2" fmla="*/ 859096 w 860865"/>
              <a:gd name="connsiteY2" fmla="*/ 1588 h 826569"/>
              <a:gd name="connsiteX3" fmla="*/ 860672 w 860865"/>
              <a:gd name="connsiteY3" fmla="*/ 379585 h 826569"/>
              <a:gd name="connsiteX4" fmla="*/ 780928 w 860865"/>
              <a:gd name="connsiteY4" fmla="*/ 691004 h 826569"/>
              <a:gd name="connsiteX5" fmla="*/ 738926 w 860865"/>
              <a:gd name="connsiteY5" fmla="*/ 788826 h 826569"/>
              <a:gd name="connsiteX6" fmla="*/ 751724 w 860865"/>
              <a:gd name="connsiteY6" fmla="*/ 802117 h 826569"/>
              <a:gd name="connsiteX7" fmla="*/ 0 w 860865"/>
              <a:gd name="connsiteY7" fmla="*/ 826569 h 826569"/>
              <a:gd name="connsiteX8" fmla="*/ 0 w 860865"/>
              <a:gd name="connsiteY8" fmla="*/ 342371 h 826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0865" h="826569">
                <a:moveTo>
                  <a:pt x="0" y="342371"/>
                </a:moveTo>
                <a:lnTo>
                  <a:pt x="342371" y="0"/>
                </a:lnTo>
                <a:lnTo>
                  <a:pt x="859096" y="1588"/>
                </a:lnTo>
                <a:cubicBezTo>
                  <a:pt x="858034" y="128116"/>
                  <a:pt x="861734" y="253057"/>
                  <a:pt x="860672" y="379585"/>
                </a:cubicBezTo>
                <a:lnTo>
                  <a:pt x="780928" y="691004"/>
                </a:lnTo>
                <a:lnTo>
                  <a:pt x="738926" y="788826"/>
                </a:lnTo>
                <a:lnTo>
                  <a:pt x="751724" y="802117"/>
                </a:lnTo>
                <a:lnTo>
                  <a:pt x="0" y="826569"/>
                </a:lnTo>
                <a:lnTo>
                  <a:pt x="0" y="342371"/>
                </a:lnTo>
                <a:close/>
              </a:path>
            </a:pathLst>
          </a:cu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5346937-696D-91BF-D6E4-8F25051307B9}"/>
              </a:ext>
            </a:extLst>
          </p:cNvPr>
          <p:cNvSpPr/>
          <p:nvPr/>
        </p:nvSpPr>
        <p:spPr>
          <a:xfrm>
            <a:off x="0" y="0"/>
            <a:ext cx="12192000" cy="470079"/>
          </a:xfrm>
          <a:prstGeom prst="rect">
            <a:avLst/>
          </a:pr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CB3EDA-6F52-5834-7F2C-2A3E7C3B2DDA}"/>
              </a:ext>
            </a:extLst>
          </p:cNvPr>
          <p:cNvSpPr txBox="1"/>
          <p:nvPr/>
        </p:nvSpPr>
        <p:spPr>
          <a:xfrm>
            <a:off x="-4830" y="6622960"/>
            <a:ext cx="19974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solidFill>
                  <a:schemeClr val="bg1"/>
                </a:solidFill>
                <a:latin typeface="Abadi Extra Light" panose="020F0502020204030204" pitchFamily="34" charset="0"/>
              </a:rPr>
              <a:t>© Robotics@UH 2025</a:t>
            </a:r>
          </a:p>
        </p:txBody>
      </p:sp>
      <p:pic>
        <p:nvPicPr>
          <p:cNvPr id="6" name="Graphic 4">
            <a:extLst>
              <a:ext uri="{FF2B5EF4-FFF2-40B4-BE49-F238E27FC236}">
                <a16:creationId xmlns:a16="http://schemas.microsoft.com/office/drawing/2014/main" id="{3FC7EC50-969F-1E4A-ACB1-7470C36A1D3E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26136" y="6152739"/>
            <a:ext cx="598068" cy="598068"/>
          </a:xfrm>
          <a:custGeom>
            <a:avLst/>
            <a:gdLst>
              <a:gd name="connsiteX0" fmla="*/ -1 w 1552462"/>
              <a:gd name="connsiteY0" fmla="*/ -1 h 1552462"/>
              <a:gd name="connsiteX1" fmla="*/ 1552461 w 1552462"/>
              <a:gd name="connsiteY1" fmla="*/ -1 h 1552462"/>
              <a:gd name="connsiteX2" fmla="*/ 1552461 w 1552462"/>
              <a:gd name="connsiteY2" fmla="*/ 1552461 h 1552462"/>
              <a:gd name="connsiteX3" fmla="*/ -1 w 1552462"/>
              <a:gd name="connsiteY3" fmla="*/ 1552461 h 1552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52462" h="1552462">
                <a:moveTo>
                  <a:pt x="-1" y="-1"/>
                </a:moveTo>
                <a:lnTo>
                  <a:pt x="1552461" y="-1"/>
                </a:lnTo>
                <a:lnTo>
                  <a:pt x="1552461" y="1552461"/>
                </a:lnTo>
                <a:lnTo>
                  <a:pt x="-1" y="1552461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8CE225-D942-AF09-83D6-D5EA933AB9E0}"/>
              </a:ext>
            </a:extLst>
          </p:cNvPr>
          <p:cNvSpPr txBox="1"/>
          <p:nvPr/>
        </p:nvSpPr>
        <p:spPr>
          <a:xfrm>
            <a:off x="57150" y="57150"/>
            <a:ext cx="423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League Gothic" pitchFamily="2" charset="0"/>
              </a:rPr>
              <a:t>Robotic Arm Project Meeting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B78D42-C8C4-3C0F-ABC3-260272020514}"/>
              </a:ext>
            </a:extLst>
          </p:cNvPr>
          <p:cNvSpPr txBox="1"/>
          <p:nvPr/>
        </p:nvSpPr>
        <p:spPr>
          <a:xfrm>
            <a:off x="0" y="527229"/>
            <a:ext cx="62484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>
                <a:latin typeface="League Gothic" pitchFamily="2" charset="0"/>
              </a:rPr>
              <a:t>Setting up Fusion Education</a:t>
            </a:r>
          </a:p>
        </p:txBody>
      </p:sp>
      <p:pic>
        <p:nvPicPr>
          <p:cNvPr id="14" name="Picture 13" descr="A white logo with dots and lines&#10;&#10;AI-generated content may be incorrect.">
            <a:extLst>
              <a:ext uri="{FF2B5EF4-FFF2-40B4-BE49-F238E27FC236}">
                <a16:creationId xmlns:a16="http://schemas.microsoft.com/office/drawing/2014/main" id="{000CB471-A0E2-E2AC-31A5-B76E2BF2D8C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755" y="6196837"/>
            <a:ext cx="1094755" cy="5098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3B44BE-D84E-8EFD-C68F-5F8470D881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4593" y="1531852"/>
            <a:ext cx="4901539" cy="38507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FA522A5-9C82-FAF6-0EAD-2F39071B32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9067" y="1325660"/>
            <a:ext cx="4157491" cy="419207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9D8AE4C-0F42-A5D4-EADE-BE326ADCC8C7}"/>
              </a:ext>
            </a:extLst>
          </p:cNvPr>
          <p:cNvSpPr txBox="1"/>
          <p:nvPr/>
        </p:nvSpPr>
        <p:spPr>
          <a:xfrm>
            <a:off x="47223" y="5460384"/>
            <a:ext cx="6201177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>
                <a:latin typeface="League Gothic"/>
                <a:ea typeface="+mn-lt"/>
                <a:cs typeface="+mn-lt"/>
              </a:rPr>
              <a:t>https://www.autodesk.com/education/edu-software</a:t>
            </a:r>
            <a:endParaRPr lang="en-US">
              <a:latin typeface="League Gothic"/>
            </a:endParaRPr>
          </a:p>
        </p:txBody>
      </p:sp>
    </p:spTree>
    <p:extLst>
      <p:ext uri="{BB962C8B-B14F-4D97-AF65-F5344CB8AC3E}">
        <p14:creationId xmlns:p14="http://schemas.microsoft.com/office/powerpoint/2010/main" val="3617748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795F95-C9AB-178A-462E-268B15CDC6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9175AEB-2612-F50F-6339-98E93BF0093D}"/>
              </a:ext>
            </a:extLst>
          </p:cNvPr>
          <p:cNvSpPr/>
          <p:nvPr/>
        </p:nvSpPr>
        <p:spPr>
          <a:xfrm>
            <a:off x="0" y="6387921"/>
            <a:ext cx="12192000" cy="470079"/>
          </a:xfrm>
          <a:prstGeom prst="rect">
            <a:avLst/>
          </a:pr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ctagon 7">
            <a:extLst>
              <a:ext uri="{FF2B5EF4-FFF2-40B4-BE49-F238E27FC236}">
                <a16:creationId xmlns:a16="http://schemas.microsoft.com/office/drawing/2014/main" id="{5DB682DF-F2C5-E3C6-3C35-E5A3391BB7F3}"/>
              </a:ext>
            </a:extLst>
          </p:cNvPr>
          <p:cNvSpPr/>
          <p:nvPr/>
        </p:nvSpPr>
        <p:spPr>
          <a:xfrm>
            <a:off x="9893509" y="6038489"/>
            <a:ext cx="2303322" cy="826569"/>
          </a:xfrm>
          <a:custGeom>
            <a:avLst/>
            <a:gdLst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342371 w 1206230"/>
              <a:gd name="connsiteY6" fmla="*/ 1168940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46408 w 1206230"/>
              <a:gd name="connsiteY6" fmla="*/ 895152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96913 w 1206230"/>
              <a:gd name="connsiteY6" fmla="*/ 679843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51724 w 1206230"/>
              <a:gd name="connsiteY6" fmla="*/ 802117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1206230 w 1206230"/>
              <a:gd name="connsiteY3" fmla="*/ 342371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868647 w 1206230"/>
              <a:gd name="connsiteY3" fmla="*/ 371610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860672 w 1206230"/>
              <a:gd name="connsiteY3" fmla="*/ 379585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863859"/>
              <a:gd name="connsiteY0" fmla="*/ 342371 h 826569"/>
              <a:gd name="connsiteX1" fmla="*/ 342371 w 863859"/>
              <a:gd name="connsiteY1" fmla="*/ 0 h 826569"/>
              <a:gd name="connsiteX2" fmla="*/ 863859 w 863859"/>
              <a:gd name="connsiteY2" fmla="*/ 0 h 826569"/>
              <a:gd name="connsiteX3" fmla="*/ 860672 w 863859"/>
              <a:gd name="connsiteY3" fmla="*/ 379585 h 826569"/>
              <a:gd name="connsiteX4" fmla="*/ 780928 w 863859"/>
              <a:gd name="connsiteY4" fmla="*/ 691004 h 826569"/>
              <a:gd name="connsiteX5" fmla="*/ 738926 w 863859"/>
              <a:gd name="connsiteY5" fmla="*/ 788826 h 826569"/>
              <a:gd name="connsiteX6" fmla="*/ 751724 w 863859"/>
              <a:gd name="connsiteY6" fmla="*/ 802117 h 826569"/>
              <a:gd name="connsiteX7" fmla="*/ 0 w 863859"/>
              <a:gd name="connsiteY7" fmla="*/ 826569 h 826569"/>
              <a:gd name="connsiteX8" fmla="*/ 0 w 863859"/>
              <a:gd name="connsiteY8" fmla="*/ 342371 h 826569"/>
              <a:gd name="connsiteX0" fmla="*/ 0 w 860865"/>
              <a:gd name="connsiteY0" fmla="*/ 342371 h 826569"/>
              <a:gd name="connsiteX1" fmla="*/ 342371 w 860865"/>
              <a:gd name="connsiteY1" fmla="*/ 0 h 826569"/>
              <a:gd name="connsiteX2" fmla="*/ 859096 w 860865"/>
              <a:gd name="connsiteY2" fmla="*/ 1588 h 826569"/>
              <a:gd name="connsiteX3" fmla="*/ 860672 w 860865"/>
              <a:gd name="connsiteY3" fmla="*/ 379585 h 826569"/>
              <a:gd name="connsiteX4" fmla="*/ 780928 w 860865"/>
              <a:gd name="connsiteY4" fmla="*/ 691004 h 826569"/>
              <a:gd name="connsiteX5" fmla="*/ 738926 w 860865"/>
              <a:gd name="connsiteY5" fmla="*/ 788826 h 826569"/>
              <a:gd name="connsiteX6" fmla="*/ 751724 w 860865"/>
              <a:gd name="connsiteY6" fmla="*/ 802117 h 826569"/>
              <a:gd name="connsiteX7" fmla="*/ 0 w 860865"/>
              <a:gd name="connsiteY7" fmla="*/ 826569 h 826569"/>
              <a:gd name="connsiteX8" fmla="*/ 0 w 860865"/>
              <a:gd name="connsiteY8" fmla="*/ 342371 h 826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0865" h="826569">
                <a:moveTo>
                  <a:pt x="0" y="342371"/>
                </a:moveTo>
                <a:lnTo>
                  <a:pt x="342371" y="0"/>
                </a:lnTo>
                <a:lnTo>
                  <a:pt x="859096" y="1588"/>
                </a:lnTo>
                <a:cubicBezTo>
                  <a:pt x="858034" y="128116"/>
                  <a:pt x="861734" y="253057"/>
                  <a:pt x="860672" y="379585"/>
                </a:cubicBezTo>
                <a:lnTo>
                  <a:pt x="780928" y="691004"/>
                </a:lnTo>
                <a:lnTo>
                  <a:pt x="738926" y="788826"/>
                </a:lnTo>
                <a:lnTo>
                  <a:pt x="751724" y="802117"/>
                </a:lnTo>
                <a:lnTo>
                  <a:pt x="0" y="826569"/>
                </a:lnTo>
                <a:lnTo>
                  <a:pt x="0" y="342371"/>
                </a:lnTo>
                <a:close/>
              </a:path>
            </a:pathLst>
          </a:cu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FF91B1-A3E9-811C-974D-64CDE35B8BB8}"/>
              </a:ext>
            </a:extLst>
          </p:cNvPr>
          <p:cNvSpPr/>
          <p:nvPr/>
        </p:nvSpPr>
        <p:spPr>
          <a:xfrm>
            <a:off x="0" y="0"/>
            <a:ext cx="12192000" cy="470079"/>
          </a:xfrm>
          <a:prstGeom prst="rect">
            <a:avLst/>
          </a:pr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1AFCBF-8204-AC8C-08F1-55DAE6882822}"/>
              </a:ext>
            </a:extLst>
          </p:cNvPr>
          <p:cNvSpPr txBox="1"/>
          <p:nvPr/>
        </p:nvSpPr>
        <p:spPr>
          <a:xfrm>
            <a:off x="-4830" y="6622960"/>
            <a:ext cx="19974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solidFill>
                  <a:schemeClr val="bg1"/>
                </a:solidFill>
                <a:latin typeface="Abadi Extra Light" panose="020F0502020204030204" pitchFamily="34" charset="0"/>
              </a:rPr>
              <a:t>© Robotics@UH 2025</a:t>
            </a:r>
          </a:p>
        </p:txBody>
      </p:sp>
      <p:pic>
        <p:nvPicPr>
          <p:cNvPr id="6" name="Graphic 4">
            <a:extLst>
              <a:ext uri="{FF2B5EF4-FFF2-40B4-BE49-F238E27FC236}">
                <a16:creationId xmlns:a16="http://schemas.microsoft.com/office/drawing/2014/main" id="{7B40FFB9-55B2-201A-501E-8CCFA56A2552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26136" y="6152739"/>
            <a:ext cx="598068" cy="598068"/>
          </a:xfrm>
          <a:custGeom>
            <a:avLst/>
            <a:gdLst>
              <a:gd name="connsiteX0" fmla="*/ -1 w 1552462"/>
              <a:gd name="connsiteY0" fmla="*/ -1 h 1552462"/>
              <a:gd name="connsiteX1" fmla="*/ 1552461 w 1552462"/>
              <a:gd name="connsiteY1" fmla="*/ -1 h 1552462"/>
              <a:gd name="connsiteX2" fmla="*/ 1552461 w 1552462"/>
              <a:gd name="connsiteY2" fmla="*/ 1552461 h 1552462"/>
              <a:gd name="connsiteX3" fmla="*/ -1 w 1552462"/>
              <a:gd name="connsiteY3" fmla="*/ 1552461 h 1552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52462" h="1552462">
                <a:moveTo>
                  <a:pt x="-1" y="-1"/>
                </a:moveTo>
                <a:lnTo>
                  <a:pt x="1552461" y="-1"/>
                </a:lnTo>
                <a:lnTo>
                  <a:pt x="1552461" y="1552461"/>
                </a:lnTo>
                <a:lnTo>
                  <a:pt x="-1" y="1552461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A36CE9A-EF92-5D05-6B4F-196BDB61A2C3}"/>
              </a:ext>
            </a:extLst>
          </p:cNvPr>
          <p:cNvSpPr txBox="1"/>
          <p:nvPr/>
        </p:nvSpPr>
        <p:spPr>
          <a:xfrm>
            <a:off x="57150" y="57150"/>
            <a:ext cx="423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League Gothic" pitchFamily="2" charset="0"/>
              </a:rPr>
              <a:t>Robotic Arm Project Meeting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4BE8EA-CD07-35E4-6D2A-4868DFC4F9CA}"/>
              </a:ext>
            </a:extLst>
          </p:cNvPr>
          <p:cNvSpPr txBox="1"/>
          <p:nvPr/>
        </p:nvSpPr>
        <p:spPr>
          <a:xfrm>
            <a:off x="0" y="527229"/>
            <a:ext cx="6248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>
                <a:latin typeface="League Gothic" pitchFamily="2" charset="0"/>
              </a:rPr>
              <a:t>Setting up Fusion Education</a:t>
            </a:r>
          </a:p>
        </p:txBody>
      </p:sp>
      <p:pic>
        <p:nvPicPr>
          <p:cNvPr id="14" name="Picture 13" descr="A white logo with dots and lines&#10;&#10;AI-generated content may be incorrect.">
            <a:extLst>
              <a:ext uri="{FF2B5EF4-FFF2-40B4-BE49-F238E27FC236}">
                <a16:creationId xmlns:a16="http://schemas.microsoft.com/office/drawing/2014/main" id="{6F86063C-E329-01F2-B9C9-7B53D62304A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755" y="6196837"/>
            <a:ext cx="1094755" cy="5098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F85BC59-92C9-1560-BCB2-C3B569FBDA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765" y="1518110"/>
            <a:ext cx="3873955" cy="432751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8724BAC-3E37-F536-AB2B-6CBC650B85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38204" y="1455018"/>
            <a:ext cx="4851261" cy="445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406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7BC38B-B083-7692-0833-C57A871CF9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306517-FA2D-DA5A-6E84-4904AA3CC065}"/>
              </a:ext>
            </a:extLst>
          </p:cNvPr>
          <p:cNvSpPr/>
          <p:nvPr/>
        </p:nvSpPr>
        <p:spPr>
          <a:xfrm>
            <a:off x="0" y="6387921"/>
            <a:ext cx="12192000" cy="470079"/>
          </a:xfrm>
          <a:prstGeom prst="rect">
            <a:avLst/>
          </a:pr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ctagon 7">
            <a:extLst>
              <a:ext uri="{FF2B5EF4-FFF2-40B4-BE49-F238E27FC236}">
                <a16:creationId xmlns:a16="http://schemas.microsoft.com/office/drawing/2014/main" id="{AD16AA85-7BBD-C172-8860-1DBAA2280767}"/>
              </a:ext>
            </a:extLst>
          </p:cNvPr>
          <p:cNvSpPr/>
          <p:nvPr/>
        </p:nvSpPr>
        <p:spPr>
          <a:xfrm>
            <a:off x="9893509" y="6038489"/>
            <a:ext cx="2303322" cy="826569"/>
          </a:xfrm>
          <a:custGeom>
            <a:avLst/>
            <a:gdLst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342371 w 1206230"/>
              <a:gd name="connsiteY6" fmla="*/ 1168940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46408 w 1206230"/>
              <a:gd name="connsiteY6" fmla="*/ 895152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96913 w 1206230"/>
              <a:gd name="connsiteY6" fmla="*/ 679843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51724 w 1206230"/>
              <a:gd name="connsiteY6" fmla="*/ 802117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1206230 w 1206230"/>
              <a:gd name="connsiteY3" fmla="*/ 342371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868647 w 1206230"/>
              <a:gd name="connsiteY3" fmla="*/ 371610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860672 w 1206230"/>
              <a:gd name="connsiteY3" fmla="*/ 379585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863859"/>
              <a:gd name="connsiteY0" fmla="*/ 342371 h 826569"/>
              <a:gd name="connsiteX1" fmla="*/ 342371 w 863859"/>
              <a:gd name="connsiteY1" fmla="*/ 0 h 826569"/>
              <a:gd name="connsiteX2" fmla="*/ 863859 w 863859"/>
              <a:gd name="connsiteY2" fmla="*/ 0 h 826569"/>
              <a:gd name="connsiteX3" fmla="*/ 860672 w 863859"/>
              <a:gd name="connsiteY3" fmla="*/ 379585 h 826569"/>
              <a:gd name="connsiteX4" fmla="*/ 780928 w 863859"/>
              <a:gd name="connsiteY4" fmla="*/ 691004 h 826569"/>
              <a:gd name="connsiteX5" fmla="*/ 738926 w 863859"/>
              <a:gd name="connsiteY5" fmla="*/ 788826 h 826569"/>
              <a:gd name="connsiteX6" fmla="*/ 751724 w 863859"/>
              <a:gd name="connsiteY6" fmla="*/ 802117 h 826569"/>
              <a:gd name="connsiteX7" fmla="*/ 0 w 863859"/>
              <a:gd name="connsiteY7" fmla="*/ 826569 h 826569"/>
              <a:gd name="connsiteX8" fmla="*/ 0 w 863859"/>
              <a:gd name="connsiteY8" fmla="*/ 342371 h 826569"/>
              <a:gd name="connsiteX0" fmla="*/ 0 w 860865"/>
              <a:gd name="connsiteY0" fmla="*/ 342371 h 826569"/>
              <a:gd name="connsiteX1" fmla="*/ 342371 w 860865"/>
              <a:gd name="connsiteY1" fmla="*/ 0 h 826569"/>
              <a:gd name="connsiteX2" fmla="*/ 859096 w 860865"/>
              <a:gd name="connsiteY2" fmla="*/ 1588 h 826569"/>
              <a:gd name="connsiteX3" fmla="*/ 860672 w 860865"/>
              <a:gd name="connsiteY3" fmla="*/ 379585 h 826569"/>
              <a:gd name="connsiteX4" fmla="*/ 780928 w 860865"/>
              <a:gd name="connsiteY4" fmla="*/ 691004 h 826569"/>
              <a:gd name="connsiteX5" fmla="*/ 738926 w 860865"/>
              <a:gd name="connsiteY5" fmla="*/ 788826 h 826569"/>
              <a:gd name="connsiteX6" fmla="*/ 751724 w 860865"/>
              <a:gd name="connsiteY6" fmla="*/ 802117 h 826569"/>
              <a:gd name="connsiteX7" fmla="*/ 0 w 860865"/>
              <a:gd name="connsiteY7" fmla="*/ 826569 h 826569"/>
              <a:gd name="connsiteX8" fmla="*/ 0 w 860865"/>
              <a:gd name="connsiteY8" fmla="*/ 342371 h 826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0865" h="826569">
                <a:moveTo>
                  <a:pt x="0" y="342371"/>
                </a:moveTo>
                <a:lnTo>
                  <a:pt x="342371" y="0"/>
                </a:lnTo>
                <a:lnTo>
                  <a:pt x="859096" y="1588"/>
                </a:lnTo>
                <a:cubicBezTo>
                  <a:pt x="858034" y="128116"/>
                  <a:pt x="861734" y="253057"/>
                  <a:pt x="860672" y="379585"/>
                </a:cubicBezTo>
                <a:lnTo>
                  <a:pt x="780928" y="691004"/>
                </a:lnTo>
                <a:lnTo>
                  <a:pt x="738926" y="788826"/>
                </a:lnTo>
                <a:lnTo>
                  <a:pt x="751724" y="802117"/>
                </a:lnTo>
                <a:lnTo>
                  <a:pt x="0" y="826569"/>
                </a:lnTo>
                <a:lnTo>
                  <a:pt x="0" y="342371"/>
                </a:lnTo>
                <a:close/>
              </a:path>
            </a:pathLst>
          </a:cu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33DC92-FE29-A2C4-DBEB-C1C57241314C}"/>
              </a:ext>
            </a:extLst>
          </p:cNvPr>
          <p:cNvSpPr/>
          <p:nvPr/>
        </p:nvSpPr>
        <p:spPr>
          <a:xfrm>
            <a:off x="0" y="0"/>
            <a:ext cx="12192000" cy="470079"/>
          </a:xfrm>
          <a:prstGeom prst="rect">
            <a:avLst/>
          </a:pr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E04095-C464-44BC-E287-1ECA3109E1FF}"/>
              </a:ext>
            </a:extLst>
          </p:cNvPr>
          <p:cNvSpPr txBox="1"/>
          <p:nvPr/>
        </p:nvSpPr>
        <p:spPr>
          <a:xfrm>
            <a:off x="-4830" y="6622960"/>
            <a:ext cx="19974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solidFill>
                  <a:schemeClr val="bg1"/>
                </a:solidFill>
                <a:latin typeface="Abadi Extra Light" panose="020F0502020204030204" pitchFamily="34" charset="0"/>
              </a:rPr>
              <a:t>© Robotics@UH 2025</a:t>
            </a:r>
          </a:p>
        </p:txBody>
      </p:sp>
      <p:pic>
        <p:nvPicPr>
          <p:cNvPr id="6" name="Graphic 4">
            <a:extLst>
              <a:ext uri="{FF2B5EF4-FFF2-40B4-BE49-F238E27FC236}">
                <a16:creationId xmlns:a16="http://schemas.microsoft.com/office/drawing/2014/main" id="{EA005F73-380F-A934-86D9-108B7B58FF4D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26136" y="6152739"/>
            <a:ext cx="598068" cy="598068"/>
          </a:xfrm>
          <a:custGeom>
            <a:avLst/>
            <a:gdLst>
              <a:gd name="connsiteX0" fmla="*/ -1 w 1552462"/>
              <a:gd name="connsiteY0" fmla="*/ -1 h 1552462"/>
              <a:gd name="connsiteX1" fmla="*/ 1552461 w 1552462"/>
              <a:gd name="connsiteY1" fmla="*/ -1 h 1552462"/>
              <a:gd name="connsiteX2" fmla="*/ 1552461 w 1552462"/>
              <a:gd name="connsiteY2" fmla="*/ 1552461 h 1552462"/>
              <a:gd name="connsiteX3" fmla="*/ -1 w 1552462"/>
              <a:gd name="connsiteY3" fmla="*/ 1552461 h 1552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52462" h="1552462">
                <a:moveTo>
                  <a:pt x="-1" y="-1"/>
                </a:moveTo>
                <a:lnTo>
                  <a:pt x="1552461" y="-1"/>
                </a:lnTo>
                <a:lnTo>
                  <a:pt x="1552461" y="1552461"/>
                </a:lnTo>
                <a:lnTo>
                  <a:pt x="-1" y="1552461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2913DD0-0A43-C5BA-84FE-C0CB2CF8D758}"/>
              </a:ext>
            </a:extLst>
          </p:cNvPr>
          <p:cNvSpPr txBox="1"/>
          <p:nvPr/>
        </p:nvSpPr>
        <p:spPr>
          <a:xfrm>
            <a:off x="57150" y="57150"/>
            <a:ext cx="423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League Gothic" pitchFamily="2" charset="0"/>
              </a:rPr>
              <a:t>Robotic Arm Project Meeting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33891C-2B30-885B-4816-34EDBB1EB6BA}"/>
              </a:ext>
            </a:extLst>
          </p:cNvPr>
          <p:cNvSpPr txBox="1"/>
          <p:nvPr/>
        </p:nvSpPr>
        <p:spPr>
          <a:xfrm>
            <a:off x="0" y="527229"/>
            <a:ext cx="6248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>
                <a:latin typeface="League Gothic" pitchFamily="2" charset="0"/>
              </a:rPr>
              <a:t>Setting up Fusion Education</a:t>
            </a:r>
          </a:p>
        </p:txBody>
      </p:sp>
      <p:pic>
        <p:nvPicPr>
          <p:cNvPr id="14" name="Picture 13" descr="A white logo with dots and lines&#10;&#10;AI-generated content may be incorrect.">
            <a:extLst>
              <a:ext uri="{FF2B5EF4-FFF2-40B4-BE49-F238E27FC236}">
                <a16:creationId xmlns:a16="http://schemas.microsoft.com/office/drawing/2014/main" id="{BD527910-7EC1-D80F-1C1F-7233D85F210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755" y="6196837"/>
            <a:ext cx="1094755" cy="50987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AB7812-9E90-684A-AA67-FCA1D2C77A33}"/>
              </a:ext>
            </a:extLst>
          </p:cNvPr>
          <p:cNvSpPr txBox="1"/>
          <p:nvPr/>
        </p:nvSpPr>
        <p:spPr>
          <a:xfrm>
            <a:off x="384607" y="1780821"/>
            <a:ext cx="485533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League Gothic" pitchFamily="2" charset="0"/>
              </a:rPr>
              <a:t>Once you’ve reached the questions about the Educational Institution, input the information about the university and your graduation time.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8133FBA-A7D9-1F6D-2959-EEFCD29A60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0334" y="1353820"/>
            <a:ext cx="6148352" cy="223899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3B83400-0482-DFC6-25E9-FE48FF1D0E42}"/>
              </a:ext>
            </a:extLst>
          </p:cNvPr>
          <p:cNvSpPr txBox="1"/>
          <p:nvPr/>
        </p:nvSpPr>
        <p:spPr>
          <a:xfrm>
            <a:off x="7465841" y="3260680"/>
            <a:ext cx="48553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League Gothic" pitchFamily="2" charset="0"/>
              </a:rPr>
              <a:t>University Address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36BB19B-1A07-0AE4-6B60-E189F280407D}"/>
              </a:ext>
            </a:extLst>
          </p:cNvPr>
          <p:cNvSpPr txBox="1"/>
          <p:nvPr/>
        </p:nvSpPr>
        <p:spPr>
          <a:xfrm>
            <a:off x="790977" y="4989819"/>
            <a:ext cx="10610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u="sng">
                <a:latin typeface="League Gothic" pitchFamily="2" charset="0"/>
              </a:rPr>
              <a:t>Ensure you select the University of Houston, not UH Downtown, UH Clear Lake, etc.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323E9AD3-BBDE-4D50-25B3-CC97D781D189}"/>
                  </a:ext>
                </a:extLst>
              </p14:cNvPr>
              <p14:cNvContentPartPr/>
              <p14:nvPr/>
            </p14:nvContentPartPr>
            <p14:xfrm>
              <a:off x="7421760" y="2349360"/>
              <a:ext cx="3699000" cy="74628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323E9AD3-BBDE-4D50-25B3-CC97D781D18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412400" y="2340000"/>
                <a:ext cx="3717720" cy="76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0663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BA95BD-C8C6-3C96-141F-9B49FAA809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7DE56-5F04-BCB5-C100-083F8F0C4AE6}"/>
              </a:ext>
            </a:extLst>
          </p:cNvPr>
          <p:cNvSpPr/>
          <p:nvPr/>
        </p:nvSpPr>
        <p:spPr>
          <a:xfrm>
            <a:off x="0" y="6387921"/>
            <a:ext cx="12192000" cy="470079"/>
          </a:xfrm>
          <a:prstGeom prst="rect">
            <a:avLst/>
          </a:pr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ctagon 7">
            <a:extLst>
              <a:ext uri="{FF2B5EF4-FFF2-40B4-BE49-F238E27FC236}">
                <a16:creationId xmlns:a16="http://schemas.microsoft.com/office/drawing/2014/main" id="{0E7F875D-7296-B5A4-73D5-B41BF5DBE271}"/>
              </a:ext>
            </a:extLst>
          </p:cNvPr>
          <p:cNvSpPr/>
          <p:nvPr/>
        </p:nvSpPr>
        <p:spPr>
          <a:xfrm>
            <a:off x="9893509" y="6038489"/>
            <a:ext cx="2303322" cy="826569"/>
          </a:xfrm>
          <a:custGeom>
            <a:avLst/>
            <a:gdLst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342371 w 1206230"/>
              <a:gd name="connsiteY6" fmla="*/ 1168940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46408 w 1206230"/>
              <a:gd name="connsiteY6" fmla="*/ 895152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96913 w 1206230"/>
              <a:gd name="connsiteY6" fmla="*/ 679843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51724 w 1206230"/>
              <a:gd name="connsiteY6" fmla="*/ 802117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1206230 w 1206230"/>
              <a:gd name="connsiteY3" fmla="*/ 342371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868647 w 1206230"/>
              <a:gd name="connsiteY3" fmla="*/ 371610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860672 w 1206230"/>
              <a:gd name="connsiteY3" fmla="*/ 379585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863859"/>
              <a:gd name="connsiteY0" fmla="*/ 342371 h 826569"/>
              <a:gd name="connsiteX1" fmla="*/ 342371 w 863859"/>
              <a:gd name="connsiteY1" fmla="*/ 0 h 826569"/>
              <a:gd name="connsiteX2" fmla="*/ 863859 w 863859"/>
              <a:gd name="connsiteY2" fmla="*/ 0 h 826569"/>
              <a:gd name="connsiteX3" fmla="*/ 860672 w 863859"/>
              <a:gd name="connsiteY3" fmla="*/ 379585 h 826569"/>
              <a:gd name="connsiteX4" fmla="*/ 780928 w 863859"/>
              <a:gd name="connsiteY4" fmla="*/ 691004 h 826569"/>
              <a:gd name="connsiteX5" fmla="*/ 738926 w 863859"/>
              <a:gd name="connsiteY5" fmla="*/ 788826 h 826569"/>
              <a:gd name="connsiteX6" fmla="*/ 751724 w 863859"/>
              <a:gd name="connsiteY6" fmla="*/ 802117 h 826569"/>
              <a:gd name="connsiteX7" fmla="*/ 0 w 863859"/>
              <a:gd name="connsiteY7" fmla="*/ 826569 h 826569"/>
              <a:gd name="connsiteX8" fmla="*/ 0 w 863859"/>
              <a:gd name="connsiteY8" fmla="*/ 342371 h 826569"/>
              <a:gd name="connsiteX0" fmla="*/ 0 w 860865"/>
              <a:gd name="connsiteY0" fmla="*/ 342371 h 826569"/>
              <a:gd name="connsiteX1" fmla="*/ 342371 w 860865"/>
              <a:gd name="connsiteY1" fmla="*/ 0 h 826569"/>
              <a:gd name="connsiteX2" fmla="*/ 859096 w 860865"/>
              <a:gd name="connsiteY2" fmla="*/ 1588 h 826569"/>
              <a:gd name="connsiteX3" fmla="*/ 860672 w 860865"/>
              <a:gd name="connsiteY3" fmla="*/ 379585 h 826569"/>
              <a:gd name="connsiteX4" fmla="*/ 780928 w 860865"/>
              <a:gd name="connsiteY4" fmla="*/ 691004 h 826569"/>
              <a:gd name="connsiteX5" fmla="*/ 738926 w 860865"/>
              <a:gd name="connsiteY5" fmla="*/ 788826 h 826569"/>
              <a:gd name="connsiteX6" fmla="*/ 751724 w 860865"/>
              <a:gd name="connsiteY6" fmla="*/ 802117 h 826569"/>
              <a:gd name="connsiteX7" fmla="*/ 0 w 860865"/>
              <a:gd name="connsiteY7" fmla="*/ 826569 h 826569"/>
              <a:gd name="connsiteX8" fmla="*/ 0 w 860865"/>
              <a:gd name="connsiteY8" fmla="*/ 342371 h 826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0865" h="826569">
                <a:moveTo>
                  <a:pt x="0" y="342371"/>
                </a:moveTo>
                <a:lnTo>
                  <a:pt x="342371" y="0"/>
                </a:lnTo>
                <a:lnTo>
                  <a:pt x="859096" y="1588"/>
                </a:lnTo>
                <a:cubicBezTo>
                  <a:pt x="858034" y="128116"/>
                  <a:pt x="861734" y="253057"/>
                  <a:pt x="860672" y="379585"/>
                </a:cubicBezTo>
                <a:lnTo>
                  <a:pt x="780928" y="691004"/>
                </a:lnTo>
                <a:lnTo>
                  <a:pt x="738926" y="788826"/>
                </a:lnTo>
                <a:lnTo>
                  <a:pt x="751724" y="802117"/>
                </a:lnTo>
                <a:lnTo>
                  <a:pt x="0" y="826569"/>
                </a:lnTo>
                <a:lnTo>
                  <a:pt x="0" y="342371"/>
                </a:lnTo>
                <a:close/>
              </a:path>
            </a:pathLst>
          </a:cu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F9B75D-238E-821C-6BBD-D7F1C5FEB4C9}"/>
              </a:ext>
            </a:extLst>
          </p:cNvPr>
          <p:cNvSpPr/>
          <p:nvPr/>
        </p:nvSpPr>
        <p:spPr>
          <a:xfrm>
            <a:off x="0" y="0"/>
            <a:ext cx="12192000" cy="470079"/>
          </a:xfrm>
          <a:prstGeom prst="rect">
            <a:avLst/>
          </a:pr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E94F2C-787F-316B-9B90-D93BB41A8E84}"/>
              </a:ext>
            </a:extLst>
          </p:cNvPr>
          <p:cNvSpPr txBox="1"/>
          <p:nvPr/>
        </p:nvSpPr>
        <p:spPr>
          <a:xfrm>
            <a:off x="-4830" y="6622960"/>
            <a:ext cx="19974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solidFill>
                  <a:schemeClr val="bg1"/>
                </a:solidFill>
                <a:latin typeface="Abadi Extra Light" panose="020F0502020204030204" pitchFamily="34" charset="0"/>
              </a:rPr>
              <a:t>© Robotics@UH 2025</a:t>
            </a:r>
          </a:p>
        </p:txBody>
      </p:sp>
      <p:pic>
        <p:nvPicPr>
          <p:cNvPr id="6" name="Graphic 4">
            <a:extLst>
              <a:ext uri="{FF2B5EF4-FFF2-40B4-BE49-F238E27FC236}">
                <a16:creationId xmlns:a16="http://schemas.microsoft.com/office/drawing/2014/main" id="{3921C332-C6AF-C1B7-1714-44E6FAE0DF6B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26136" y="6152739"/>
            <a:ext cx="598068" cy="598068"/>
          </a:xfrm>
          <a:custGeom>
            <a:avLst/>
            <a:gdLst>
              <a:gd name="connsiteX0" fmla="*/ -1 w 1552462"/>
              <a:gd name="connsiteY0" fmla="*/ -1 h 1552462"/>
              <a:gd name="connsiteX1" fmla="*/ 1552461 w 1552462"/>
              <a:gd name="connsiteY1" fmla="*/ -1 h 1552462"/>
              <a:gd name="connsiteX2" fmla="*/ 1552461 w 1552462"/>
              <a:gd name="connsiteY2" fmla="*/ 1552461 h 1552462"/>
              <a:gd name="connsiteX3" fmla="*/ -1 w 1552462"/>
              <a:gd name="connsiteY3" fmla="*/ 1552461 h 1552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52462" h="1552462">
                <a:moveTo>
                  <a:pt x="-1" y="-1"/>
                </a:moveTo>
                <a:lnTo>
                  <a:pt x="1552461" y="-1"/>
                </a:lnTo>
                <a:lnTo>
                  <a:pt x="1552461" y="1552461"/>
                </a:lnTo>
                <a:lnTo>
                  <a:pt x="-1" y="1552461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EF7F5AA-31B9-6FC8-6205-3E4A336C4266}"/>
              </a:ext>
            </a:extLst>
          </p:cNvPr>
          <p:cNvSpPr txBox="1"/>
          <p:nvPr/>
        </p:nvSpPr>
        <p:spPr>
          <a:xfrm>
            <a:off x="57150" y="57150"/>
            <a:ext cx="423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League Gothic" pitchFamily="2" charset="0"/>
              </a:rPr>
              <a:t>Robotic Arm Project Meeting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76453A-A14A-57A9-3036-B305CD65A609}"/>
              </a:ext>
            </a:extLst>
          </p:cNvPr>
          <p:cNvSpPr txBox="1"/>
          <p:nvPr/>
        </p:nvSpPr>
        <p:spPr>
          <a:xfrm>
            <a:off x="0" y="527229"/>
            <a:ext cx="6248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>
                <a:latin typeface="League Gothic" pitchFamily="2" charset="0"/>
              </a:rPr>
              <a:t>Setting up Fusion Education</a:t>
            </a:r>
          </a:p>
        </p:txBody>
      </p:sp>
      <p:pic>
        <p:nvPicPr>
          <p:cNvPr id="14" name="Picture 13" descr="A white logo with dots and lines&#10;&#10;AI-generated content may be incorrect.">
            <a:extLst>
              <a:ext uri="{FF2B5EF4-FFF2-40B4-BE49-F238E27FC236}">
                <a16:creationId xmlns:a16="http://schemas.microsoft.com/office/drawing/2014/main" id="{7B2EB75E-566C-0DE4-F6AD-C2BE854BFF9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755" y="6196837"/>
            <a:ext cx="1094755" cy="50987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C7C5E03-EBA0-6A9E-52D1-0A82B0D7EA7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2409" t="28180" r="-217" b="29635"/>
          <a:stretch>
            <a:fillRect/>
          </a:stretch>
        </p:blipFill>
        <p:spPr>
          <a:xfrm>
            <a:off x="141668" y="2067257"/>
            <a:ext cx="3561008" cy="325171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DE8969B-FA72-CC82-8777-352EE4F56B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9606" y="2081459"/>
            <a:ext cx="8190726" cy="3237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442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F6B99A-52F0-2F2B-C07F-2BE01303E5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D7E9CE5-D99E-29C7-DEDD-7A0D0916800A}"/>
              </a:ext>
            </a:extLst>
          </p:cNvPr>
          <p:cNvSpPr/>
          <p:nvPr/>
        </p:nvSpPr>
        <p:spPr>
          <a:xfrm>
            <a:off x="0" y="6387921"/>
            <a:ext cx="12192000" cy="470079"/>
          </a:xfrm>
          <a:prstGeom prst="rect">
            <a:avLst/>
          </a:pr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ctagon 7">
            <a:extLst>
              <a:ext uri="{FF2B5EF4-FFF2-40B4-BE49-F238E27FC236}">
                <a16:creationId xmlns:a16="http://schemas.microsoft.com/office/drawing/2014/main" id="{A284E3E8-5F5E-B908-0DBF-C1BB0A0B016E}"/>
              </a:ext>
            </a:extLst>
          </p:cNvPr>
          <p:cNvSpPr/>
          <p:nvPr/>
        </p:nvSpPr>
        <p:spPr>
          <a:xfrm>
            <a:off x="9893509" y="6038489"/>
            <a:ext cx="2303322" cy="826569"/>
          </a:xfrm>
          <a:custGeom>
            <a:avLst/>
            <a:gdLst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342371 w 1206230"/>
              <a:gd name="connsiteY6" fmla="*/ 1168940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46408 w 1206230"/>
              <a:gd name="connsiteY6" fmla="*/ 895152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96913 w 1206230"/>
              <a:gd name="connsiteY6" fmla="*/ 679843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51724 w 1206230"/>
              <a:gd name="connsiteY6" fmla="*/ 802117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1206230 w 1206230"/>
              <a:gd name="connsiteY3" fmla="*/ 342371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868647 w 1206230"/>
              <a:gd name="connsiteY3" fmla="*/ 371610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860672 w 1206230"/>
              <a:gd name="connsiteY3" fmla="*/ 379585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863859"/>
              <a:gd name="connsiteY0" fmla="*/ 342371 h 826569"/>
              <a:gd name="connsiteX1" fmla="*/ 342371 w 863859"/>
              <a:gd name="connsiteY1" fmla="*/ 0 h 826569"/>
              <a:gd name="connsiteX2" fmla="*/ 863859 w 863859"/>
              <a:gd name="connsiteY2" fmla="*/ 0 h 826569"/>
              <a:gd name="connsiteX3" fmla="*/ 860672 w 863859"/>
              <a:gd name="connsiteY3" fmla="*/ 379585 h 826569"/>
              <a:gd name="connsiteX4" fmla="*/ 780928 w 863859"/>
              <a:gd name="connsiteY4" fmla="*/ 691004 h 826569"/>
              <a:gd name="connsiteX5" fmla="*/ 738926 w 863859"/>
              <a:gd name="connsiteY5" fmla="*/ 788826 h 826569"/>
              <a:gd name="connsiteX6" fmla="*/ 751724 w 863859"/>
              <a:gd name="connsiteY6" fmla="*/ 802117 h 826569"/>
              <a:gd name="connsiteX7" fmla="*/ 0 w 863859"/>
              <a:gd name="connsiteY7" fmla="*/ 826569 h 826569"/>
              <a:gd name="connsiteX8" fmla="*/ 0 w 863859"/>
              <a:gd name="connsiteY8" fmla="*/ 342371 h 826569"/>
              <a:gd name="connsiteX0" fmla="*/ 0 w 860865"/>
              <a:gd name="connsiteY0" fmla="*/ 342371 h 826569"/>
              <a:gd name="connsiteX1" fmla="*/ 342371 w 860865"/>
              <a:gd name="connsiteY1" fmla="*/ 0 h 826569"/>
              <a:gd name="connsiteX2" fmla="*/ 859096 w 860865"/>
              <a:gd name="connsiteY2" fmla="*/ 1588 h 826569"/>
              <a:gd name="connsiteX3" fmla="*/ 860672 w 860865"/>
              <a:gd name="connsiteY3" fmla="*/ 379585 h 826569"/>
              <a:gd name="connsiteX4" fmla="*/ 780928 w 860865"/>
              <a:gd name="connsiteY4" fmla="*/ 691004 h 826569"/>
              <a:gd name="connsiteX5" fmla="*/ 738926 w 860865"/>
              <a:gd name="connsiteY5" fmla="*/ 788826 h 826569"/>
              <a:gd name="connsiteX6" fmla="*/ 751724 w 860865"/>
              <a:gd name="connsiteY6" fmla="*/ 802117 h 826569"/>
              <a:gd name="connsiteX7" fmla="*/ 0 w 860865"/>
              <a:gd name="connsiteY7" fmla="*/ 826569 h 826569"/>
              <a:gd name="connsiteX8" fmla="*/ 0 w 860865"/>
              <a:gd name="connsiteY8" fmla="*/ 342371 h 826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0865" h="826569">
                <a:moveTo>
                  <a:pt x="0" y="342371"/>
                </a:moveTo>
                <a:lnTo>
                  <a:pt x="342371" y="0"/>
                </a:lnTo>
                <a:lnTo>
                  <a:pt x="859096" y="1588"/>
                </a:lnTo>
                <a:cubicBezTo>
                  <a:pt x="858034" y="128116"/>
                  <a:pt x="861734" y="253057"/>
                  <a:pt x="860672" y="379585"/>
                </a:cubicBezTo>
                <a:lnTo>
                  <a:pt x="780928" y="691004"/>
                </a:lnTo>
                <a:lnTo>
                  <a:pt x="738926" y="788826"/>
                </a:lnTo>
                <a:lnTo>
                  <a:pt x="751724" y="802117"/>
                </a:lnTo>
                <a:lnTo>
                  <a:pt x="0" y="826569"/>
                </a:lnTo>
                <a:lnTo>
                  <a:pt x="0" y="342371"/>
                </a:lnTo>
                <a:close/>
              </a:path>
            </a:pathLst>
          </a:cu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E5FB89-4337-77DA-2CF3-FFACABA10B16}"/>
              </a:ext>
            </a:extLst>
          </p:cNvPr>
          <p:cNvSpPr/>
          <p:nvPr/>
        </p:nvSpPr>
        <p:spPr>
          <a:xfrm>
            <a:off x="0" y="0"/>
            <a:ext cx="12192000" cy="470079"/>
          </a:xfrm>
          <a:prstGeom prst="rect">
            <a:avLst/>
          </a:pr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9C468C-6D38-E5AB-6A23-F79887D925F8}"/>
              </a:ext>
            </a:extLst>
          </p:cNvPr>
          <p:cNvSpPr txBox="1"/>
          <p:nvPr/>
        </p:nvSpPr>
        <p:spPr>
          <a:xfrm>
            <a:off x="-4830" y="6622960"/>
            <a:ext cx="19974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solidFill>
                  <a:schemeClr val="bg1"/>
                </a:solidFill>
                <a:latin typeface="Abadi Extra Light" panose="020F0502020204030204" pitchFamily="34" charset="0"/>
              </a:rPr>
              <a:t>© Robotics@UH 2025</a:t>
            </a:r>
          </a:p>
        </p:txBody>
      </p:sp>
      <p:pic>
        <p:nvPicPr>
          <p:cNvPr id="6" name="Graphic 4">
            <a:extLst>
              <a:ext uri="{FF2B5EF4-FFF2-40B4-BE49-F238E27FC236}">
                <a16:creationId xmlns:a16="http://schemas.microsoft.com/office/drawing/2014/main" id="{89BECD50-945B-ABCE-C8F5-AF86FD9E026D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26136" y="6152739"/>
            <a:ext cx="598068" cy="598068"/>
          </a:xfrm>
          <a:custGeom>
            <a:avLst/>
            <a:gdLst>
              <a:gd name="connsiteX0" fmla="*/ -1 w 1552462"/>
              <a:gd name="connsiteY0" fmla="*/ -1 h 1552462"/>
              <a:gd name="connsiteX1" fmla="*/ 1552461 w 1552462"/>
              <a:gd name="connsiteY1" fmla="*/ -1 h 1552462"/>
              <a:gd name="connsiteX2" fmla="*/ 1552461 w 1552462"/>
              <a:gd name="connsiteY2" fmla="*/ 1552461 h 1552462"/>
              <a:gd name="connsiteX3" fmla="*/ -1 w 1552462"/>
              <a:gd name="connsiteY3" fmla="*/ 1552461 h 1552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52462" h="1552462">
                <a:moveTo>
                  <a:pt x="-1" y="-1"/>
                </a:moveTo>
                <a:lnTo>
                  <a:pt x="1552461" y="-1"/>
                </a:lnTo>
                <a:lnTo>
                  <a:pt x="1552461" y="1552461"/>
                </a:lnTo>
                <a:lnTo>
                  <a:pt x="-1" y="1552461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EB70FE-92FC-614B-E5DA-35A3FA5CE4D2}"/>
              </a:ext>
            </a:extLst>
          </p:cNvPr>
          <p:cNvSpPr txBox="1"/>
          <p:nvPr/>
        </p:nvSpPr>
        <p:spPr>
          <a:xfrm>
            <a:off x="57150" y="57150"/>
            <a:ext cx="423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League Gothic" pitchFamily="2" charset="0"/>
              </a:rPr>
              <a:t>Robotic Arm Project Meeting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83F56F-4316-7BEA-63C0-C8B8EB98D6F5}"/>
              </a:ext>
            </a:extLst>
          </p:cNvPr>
          <p:cNvSpPr txBox="1"/>
          <p:nvPr/>
        </p:nvSpPr>
        <p:spPr>
          <a:xfrm>
            <a:off x="0" y="527229"/>
            <a:ext cx="6248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>
                <a:latin typeface="League Gothic" pitchFamily="2" charset="0"/>
              </a:rPr>
              <a:t>Our Inspiration: Universal Robotics UR5e</a:t>
            </a:r>
          </a:p>
        </p:txBody>
      </p:sp>
      <p:pic>
        <p:nvPicPr>
          <p:cNvPr id="14" name="Picture 13" descr="A white logo with dots and lines&#10;&#10;AI-generated content may be incorrect.">
            <a:extLst>
              <a:ext uri="{FF2B5EF4-FFF2-40B4-BE49-F238E27FC236}">
                <a16:creationId xmlns:a16="http://schemas.microsoft.com/office/drawing/2014/main" id="{FEC7DFA9-8EF2-F381-2727-D4FFC8C127A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755" y="6196837"/>
            <a:ext cx="1094755" cy="509872"/>
          </a:xfrm>
          <a:prstGeom prst="rect">
            <a:avLst/>
          </a:prstGeom>
        </p:spPr>
      </p:pic>
      <p:pic>
        <p:nvPicPr>
          <p:cNvPr id="5" name="Picture 4" descr="A robotic arm with blue and silver parts&#10;&#10;AI-generated content may be incorrect.">
            <a:extLst>
              <a:ext uri="{FF2B5EF4-FFF2-40B4-BE49-F238E27FC236}">
                <a16:creationId xmlns:a16="http://schemas.microsoft.com/office/drawing/2014/main" id="{4F9212FD-B25A-25EC-A886-318CDDCFD9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950" y="2149112"/>
            <a:ext cx="4295104" cy="429510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8FB5F98-0362-E379-F88F-F6F6B978B9E6}"/>
              </a:ext>
            </a:extLst>
          </p:cNvPr>
          <p:cNvSpPr txBox="1"/>
          <p:nvPr/>
        </p:nvSpPr>
        <p:spPr>
          <a:xfrm>
            <a:off x="5754608" y="1275275"/>
            <a:ext cx="569844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League Gothic" pitchFamily="2" charset="0"/>
              </a:rPr>
              <a:t>The UR5e is a 6-degree-of-freedom (6 </a:t>
            </a:r>
            <a:r>
              <a:rPr lang="en-US" sz="2800" err="1">
                <a:latin typeface="League Gothic" pitchFamily="2" charset="0"/>
              </a:rPr>
              <a:t>DoF</a:t>
            </a:r>
            <a:r>
              <a:rPr lang="en-US" sz="2800">
                <a:latin typeface="League Gothic" pitchFamily="2" charset="0"/>
              </a:rPr>
              <a:t>) mass-market robotic arm developed by Universal Robotics. It’s a collaborative robot (</a:t>
            </a:r>
            <a:r>
              <a:rPr lang="en-US" sz="2800" err="1">
                <a:latin typeface="League Gothic" pitchFamily="2" charset="0"/>
              </a:rPr>
              <a:t>cobot</a:t>
            </a:r>
            <a:r>
              <a:rPr lang="en-US" sz="2800">
                <a:latin typeface="League Gothic" pitchFamily="2" charset="0"/>
              </a:rPr>
              <a:t>), meaning it’s rated to work in the vicinity of humans without posing a safety risk.</a:t>
            </a:r>
          </a:p>
          <a:p>
            <a:endParaRPr lang="en-US" sz="2800">
              <a:latin typeface="League Gothic" pitchFamily="2" charset="0"/>
            </a:endParaRPr>
          </a:p>
          <a:p>
            <a:r>
              <a:rPr lang="en-US" sz="2800">
                <a:latin typeface="League Gothic" pitchFamily="2" charset="0"/>
              </a:rPr>
              <a:t>With a payload capacity of 5kg and a total weight of just 20.6 kg it’s undoubtedly a feat of countless hours of engineering.</a:t>
            </a:r>
          </a:p>
          <a:p>
            <a:endParaRPr lang="en-US" sz="2800">
              <a:latin typeface="League Gothic" pitchFamily="2" charset="0"/>
            </a:endParaRPr>
          </a:p>
          <a:p>
            <a:r>
              <a:rPr lang="en-US" sz="2800">
                <a:latin typeface="League Gothic" pitchFamily="2" charset="0"/>
              </a:rPr>
              <a:t>So as a group of overambitious college students, we’re going to try and match that, and for cheaper!</a:t>
            </a:r>
          </a:p>
        </p:txBody>
      </p:sp>
    </p:spTree>
    <p:extLst>
      <p:ext uri="{BB962C8B-B14F-4D97-AF65-F5344CB8AC3E}">
        <p14:creationId xmlns:p14="http://schemas.microsoft.com/office/powerpoint/2010/main" val="2337946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DF13D2-ACB5-9B74-EFA8-0D45B5953F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210DE37-64F4-CE1B-5A20-D29152A31009}"/>
              </a:ext>
            </a:extLst>
          </p:cNvPr>
          <p:cNvSpPr/>
          <p:nvPr/>
        </p:nvSpPr>
        <p:spPr>
          <a:xfrm>
            <a:off x="0" y="6387921"/>
            <a:ext cx="12192000" cy="470079"/>
          </a:xfrm>
          <a:prstGeom prst="rect">
            <a:avLst/>
          </a:pr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ctagon 7">
            <a:extLst>
              <a:ext uri="{FF2B5EF4-FFF2-40B4-BE49-F238E27FC236}">
                <a16:creationId xmlns:a16="http://schemas.microsoft.com/office/drawing/2014/main" id="{66DBEE67-F606-0DFB-25F8-B28BB1B2FAF8}"/>
              </a:ext>
            </a:extLst>
          </p:cNvPr>
          <p:cNvSpPr/>
          <p:nvPr/>
        </p:nvSpPr>
        <p:spPr>
          <a:xfrm>
            <a:off x="9893509" y="6038489"/>
            <a:ext cx="2303322" cy="826569"/>
          </a:xfrm>
          <a:custGeom>
            <a:avLst/>
            <a:gdLst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342371 w 1206230"/>
              <a:gd name="connsiteY6" fmla="*/ 1168940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46408 w 1206230"/>
              <a:gd name="connsiteY6" fmla="*/ 895152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96913 w 1206230"/>
              <a:gd name="connsiteY6" fmla="*/ 679843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51724 w 1206230"/>
              <a:gd name="connsiteY6" fmla="*/ 802117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1206230 w 1206230"/>
              <a:gd name="connsiteY3" fmla="*/ 342371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868647 w 1206230"/>
              <a:gd name="connsiteY3" fmla="*/ 371610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860672 w 1206230"/>
              <a:gd name="connsiteY3" fmla="*/ 379585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863859"/>
              <a:gd name="connsiteY0" fmla="*/ 342371 h 826569"/>
              <a:gd name="connsiteX1" fmla="*/ 342371 w 863859"/>
              <a:gd name="connsiteY1" fmla="*/ 0 h 826569"/>
              <a:gd name="connsiteX2" fmla="*/ 863859 w 863859"/>
              <a:gd name="connsiteY2" fmla="*/ 0 h 826569"/>
              <a:gd name="connsiteX3" fmla="*/ 860672 w 863859"/>
              <a:gd name="connsiteY3" fmla="*/ 379585 h 826569"/>
              <a:gd name="connsiteX4" fmla="*/ 780928 w 863859"/>
              <a:gd name="connsiteY4" fmla="*/ 691004 h 826569"/>
              <a:gd name="connsiteX5" fmla="*/ 738926 w 863859"/>
              <a:gd name="connsiteY5" fmla="*/ 788826 h 826569"/>
              <a:gd name="connsiteX6" fmla="*/ 751724 w 863859"/>
              <a:gd name="connsiteY6" fmla="*/ 802117 h 826569"/>
              <a:gd name="connsiteX7" fmla="*/ 0 w 863859"/>
              <a:gd name="connsiteY7" fmla="*/ 826569 h 826569"/>
              <a:gd name="connsiteX8" fmla="*/ 0 w 863859"/>
              <a:gd name="connsiteY8" fmla="*/ 342371 h 826569"/>
              <a:gd name="connsiteX0" fmla="*/ 0 w 860865"/>
              <a:gd name="connsiteY0" fmla="*/ 342371 h 826569"/>
              <a:gd name="connsiteX1" fmla="*/ 342371 w 860865"/>
              <a:gd name="connsiteY1" fmla="*/ 0 h 826569"/>
              <a:gd name="connsiteX2" fmla="*/ 859096 w 860865"/>
              <a:gd name="connsiteY2" fmla="*/ 1588 h 826569"/>
              <a:gd name="connsiteX3" fmla="*/ 860672 w 860865"/>
              <a:gd name="connsiteY3" fmla="*/ 379585 h 826569"/>
              <a:gd name="connsiteX4" fmla="*/ 780928 w 860865"/>
              <a:gd name="connsiteY4" fmla="*/ 691004 h 826569"/>
              <a:gd name="connsiteX5" fmla="*/ 738926 w 860865"/>
              <a:gd name="connsiteY5" fmla="*/ 788826 h 826569"/>
              <a:gd name="connsiteX6" fmla="*/ 751724 w 860865"/>
              <a:gd name="connsiteY6" fmla="*/ 802117 h 826569"/>
              <a:gd name="connsiteX7" fmla="*/ 0 w 860865"/>
              <a:gd name="connsiteY7" fmla="*/ 826569 h 826569"/>
              <a:gd name="connsiteX8" fmla="*/ 0 w 860865"/>
              <a:gd name="connsiteY8" fmla="*/ 342371 h 826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0865" h="826569">
                <a:moveTo>
                  <a:pt x="0" y="342371"/>
                </a:moveTo>
                <a:lnTo>
                  <a:pt x="342371" y="0"/>
                </a:lnTo>
                <a:lnTo>
                  <a:pt x="859096" y="1588"/>
                </a:lnTo>
                <a:cubicBezTo>
                  <a:pt x="858034" y="128116"/>
                  <a:pt x="861734" y="253057"/>
                  <a:pt x="860672" y="379585"/>
                </a:cubicBezTo>
                <a:lnTo>
                  <a:pt x="780928" y="691004"/>
                </a:lnTo>
                <a:lnTo>
                  <a:pt x="738926" y="788826"/>
                </a:lnTo>
                <a:lnTo>
                  <a:pt x="751724" y="802117"/>
                </a:lnTo>
                <a:lnTo>
                  <a:pt x="0" y="826569"/>
                </a:lnTo>
                <a:lnTo>
                  <a:pt x="0" y="342371"/>
                </a:lnTo>
                <a:close/>
              </a:path>
            </a:pathLst>
          </a:cu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74E84CF-B6F7-1283-993E-CD9756DD71CA}"/>
              </a:ext>
            </a:extLst>
          </p:cNvPr>
          <p:cNvSpPr/>
          <p:nvPr/>
        </p:nvSpPr>
        <p:spPr>
          <a:xfrm>
            <a:off x="0" y="0"/>
            <a:ext cx="12192000" cy="470079"/>
          </a:xfrm>
          <a:prstGeom prst="rect">
            <a:avLst/>
          </a:pr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5A6C0E-0F50-D979-3D56-53BC10EDB534}"/>
              </a:ext>
            </a:extLst>
          </p:cNvPr>
          <p:cNvSpPr txBox="1"/>
          <p:nvPr/>
        </p:nvSpPr>
        <p:spPr>
          <a:xfrm>
            <a:off x="-4830" y="6622960"/>
            <a:ext cx="19974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solidFill>
                  <a:schemeClr val="bg1"/>
                </a:solidFill>
                <a:latin typeface="Abadi Extra Light" panose="020F0502020204030204" pitchFamily="34" charset="0"/>
              </a:rPr>
              <a:t>© Robotics@UH 2025</a:t>
            </a:r>
          </a:p>
        </p:txBody>
      </p:sp>
      <p:pic>
        <p:nvPicPr>
          <p:cNvPr id="6" name="Graphic 4">
            <a:extLst>
              <a:ext uri="{FF2B5EF4-FFF2-40B4-BE49-F238E27FC236}">
                <a16:creationId xmlns:a16="http://schemas.microsoft.com/office/drawing/2014/main" id="{4294E5D5-E6E6-002B-EE25-3E3046263CBE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26136" y="6152739"/>
            <a:ext cx="598068" cy="598068"/>
          </a:xfrm>
          <a:custGeom>
            <a:avLst/>
            <a:gdLst>
              <a:gd name="connsiteX0" fmla="*/ -1 w 1552462"/>
              <a:gd name="connsiteY0" fmla="*/ -1 h 1552462"/>
              <a:gd name="connsiteX1" fmla="*/ 1552461 w 1552462"/>
              <a:gd name="connsiteY1" fmla="*/ -1 h 1552462"/>
              <a:gd name="connsiteX2" fmla="*/ 1552461 w 1552462"/>
              <a:gd name="connsiteY2" fmla="*/ 1552461 h 1552462"/>
              <a:gd name="connsiteX3" fmla="*/ -1 w 1552462"/>
              <a:gd name="connsiteY3" fmla="*/ 1552461 h 1552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52462" h="1552462">
                <a:moveTo>
                  <a:pt x="-1" y="-1"/>
                </a:moveTo>
                <a:lnTo>
                  <a:pt x="1552461" y="-1"/>
                </a:lnTo>
                <a:lnTo>
                  <a:pt x="1552461" y="1552461"/>
                </a:lnTo>
                <a:lnTo>
                  <a:pt x="-1" y="1552461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3306AA-A5D6-A826-98AB-BC7DCC5B8FC6}"/>
              </a:ext>
            </a:extLst>
          </p:cNvPr>
          <p:cNvSpPr txBox="1"/>
          <p:nvPr/>
        </p:nvSpPr>
        <p:spPr>
          <a:xfrm>
            <a:off x="57150" y="57150"/>
            <a:ext cx="423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League Gothic" pitchFamily="2" charset="0"/>
              </a:rPr>
              <a:t>Robotic Arm Project Meeting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2C5832-1C1C-943A-A2CE-528BE16CC214}"/>
              </a:ext>
            </a:extLst>
          </p:cNvPr>
          <p:cNvSpPr txBox="1"/>
          <p:nvPr/>
        </p:nvSpPr>
        <p:spPr>
          <a:xfrm>
            <a:off x="0" y="527229"/>
            <a:ext cx="6248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>
                <a:latin typeface="League Gothic" pitchFamily="2" charset="0"/>
              </a:rPr>
              <a:t>The Goals</a:t>
            </a:r>
          </a:p>
        </p:txBody>
      </p:sp>
      <p:pic>
        <p:nvPicPr>
          <p:cNvPr id="14" name="Picture 13" descr="A white logo with dots and lines&#10;&#10;AI-generated content may be incorrect.">
            <a:extLst>
              <a:ext uri="{FF2B5EF4-FFF2-40B4-BE49-F238E27FC236}">
                <a16:creationId xmlns:a16="http://schemas.microsoft.com/office/drawing/2014/main" id="{B5A640C7-8562-2F44-0579-8B3617727D3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755" y="6196837"/>
            <a:ext cx="1094755" cy="50987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FB42DF2-AA3A-E7C0-C0D3-FBBFD3D58A35}"/>
              </a:ext>
            </a:extLst>
          </p:cNvPr>
          <p:cNvSpPr txBox="1"/>
          <p:nvPr/>
        </p:nvSpPr>
        <p:spPr>
          <a:xfrm>
            <a:off x="57150" y="1275275"/>
            <a:ext cx="496561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League Gothic" pitchFamily="2" charset="0"/>
              </a:rPr>
              <a:t>-Achieve a 3 - 5kg payload capacity.</a:t>
            </a:r>
          </a:p>
          <a:p>
            <a:endParaRPr lang="en-US" sz="2800">
              <a:latin typeface="League Gothic" pitchFamily="2" charset="0"/>
            </a:endParaRPr>
          </a:p>
          <a:p>
            <a:r>
              <a:rPr lang="en-US" sz="2800">
                <a:latin typeface="League Gothic" pitchFamily="2" charset="0"/>
              </a:rPr>
              <a:t>-Maintain a total project cost under approx. $38k. (lol)</a:t>
            </a:r>
          </a:p>
          <a:p>
            <a:endParaRPr lang="en-US" sz="2800">
              <a:latin typeface="League Gothic" pitchFamily="2" charset="0"/>
            </a:endParaRPr>
          </a:p>
          <a:p>
            <a:r>
              <a:rPr lang="en-US" sz="2800">
                <a:latin typeface="League Gothic" pitchFamily="2" charset="0"/>
              </a:rPr>
              <a:t>-Keep system power consumption low (UR5e draws only 200 watts).</a:t>
            </a:r>
          </a:p>
          <a:p>
            <a:endParaRPr lang="en-US" sz="2800">
              <a:latin typeface="League Gothic" pitchFamily="2" charset="0"/>
            </a:endParaRPr>
          </a:p>
          <a:p>
            <a:r>
              <a:rPr lang="en-US" sz="2800">
                <a:latin typeface="League Gothic" pitchFamily="2" charset="0"/>
              </a:rPr>
              <a:t>-Reduce system weight and footprint as much as realistically possible.</a:t>
            </a:r>
          </a:p>
        </p:txBody>
      </p:sp>
      <p:pic>
        <p:nvPicPr>
          <p:cNvPr id="12" name="Picture 11" descr="A dart board with darts in the center&#10;&#10;AI-generated content may be incorrect.">
            <a:extLst>
              <a:ext uri="{FF2B5EF4-FFF2-40B4-BE49-F238E27FC236}">
                <a16:creationId xmlns:a16="http://schemas.microsoft.com/office/drawing/2014/main" id="{9AE8CD10-4C57-DF7F-E0D3-C6AA95C0DB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8221" y="1545084"/>
            <a:ext cx="5648922" cy="3767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518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D158ED-A2AC-D39C-5A7F-161C16CE2E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0DDAB4-9F69-C998-285D-539B97E78F03}"/>
              </a:ext>
            </a:extLst>
          </p:cNvPr>
          <p:cNvSpPr/>
          <p:nvPr/>
        </p:nvSpPr>
        <p:spPr>
          <a:xfrm>
            <a:off x="0" y="6387921"/>
            <a:ext cx="12192000" cy="470079"/>
          </a:xfrm>
          <a:prstGeom prst="rect">
            <a:avLst/>
          </a:pr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ctagon 7">
            <a:extLst>
              <a:ext uri="{FF2B5EF4-FFF2-40B4-BE49-F238E27FC236}">
                <a16:creationId xmlns:a16="http://schemas.microsoft.com/office/drawing/2014/main" id="{8B5A34C7-797E-855D-DFD0-0B1F5787B9FB}"/>
              </a:ext>
            </a:extLst>
          </p:cNvPr>
          <p:cNvSpPr/>
          <p:nvPr/>
        </p:nvSpPr>
        <p:spPr>
          <a:xfrm>
            <a:off x="9893509" y="6038489"/>
            <a:ext cx="2303322" cy="826569"/>
          </a:xfrm>
          <a:custGeom>
            <a:avLst/>
            <a:gdLst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342371 w 1206230"/>
              <a:gd name="connsiteY6" fmla="*/ 1168940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46408 w 1206230"/>
              <a:gd name="connsiteY6" fmla="*/ 895152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96913 w 1206230"/>
              <a:gd name="connsiteY6" fmla="*/ 679843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51724 w 1206230"/>
              <a:gd name="connsiteY6" fmla="*/ 802117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1206230 w 1206230"/>
              <a:gd name="connsiteY3" fmla="*/ 342371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868647 w 1206230"/>
              <a:gd name="connsiteY3" fmla="*/ 371610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860672 w 1206230"/>
              <a:gd name="connsiteY3" fmla="*/ 379585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863859"/>
              <a:gd name="connsiteY0" fmla="*/ 342371 h 826569"/>
              <a:gd name="connsiteX1" fmla="*/ 342371 w 863859"/>
              <a:gd name="connsiteY1" fmla="*/ 0 h 826569"/>
              <a:gd name="connsiteX2" fmla="*/ 863859 w 863859"/>
              <a:gd name="connsiteY2" fmla="*/ 0 h 826569"/>
              <a:gd name="connsiteX3" fmla="*/ 860672 w 863859"/>
              <a:gd name="connsiteY3" fmla="*/ 379585 h 826569"/>
              <a:gd name="connsiteX4" fmla="*/ 780928 w 863859"/>
              <a:gd name="connsiteY4" fmla="*/ 691004 h 826569"/>
              <a:gd name="connsiteX5" fmla="*/ 738926 w 863859"/>
              <a:gd name="connsiteY5" fmla="*/ 788826 h 826569"/>
              <a:gd name="connsiteX6" fmla="*/ 751724 w 863859"/>
              <a:gd name="connsiteY6" fmla="*/ 802117 h 826569"/>
              <a:gd name="connsiteX7" fmla="*/ 0 w 863859"/>
              <a:gd name="connsiteY7" fmla="*/ 826569 h 826569"/>
              <a:gd name="connsiteX8" fmla="*/ 0 w 863859"/>
              <a:gd name="connsiteY8" fmla="*/ 342371 h 826569"/>
              <a:gd name="connsiteX0" fmla="*/ 0 w 860865"/>
              <a:gd name="connsiteY0" fmla="*/ 342371 h 826569"/>
              <a:gd name="connsiteX1" fmla="*/ 342371 w 860865"/>
              <a:gd name="connsiteY1" fmla="*/ 0 h 826569"/>
              <a:gd name="connsiteX2" fmla="*/ 859096 w 860865"/>
              <a:gd name="connsiteY2" fmla="*/ 1588 h 826569"/>
              <a:gd name="connsiteX3" fmla="*/ 860672 w 860865"/>
              <a:gd name="connsiteY3" fmla="*/ 379585 h 826569"/>
              <a:gd name="connsiteX4" fmla="*/ 780928 w 860865"/>
              <a:gd name="connsiteY4" fmla="*/ 691004 h 826569"/>
              <a:gd name="connsiteX5" fmla="*/ 738926 w 860865"/>
              <a:gd name="connsiteY5" fmla="*/ 788826 h 826569"/>
              <a:gd name="connsiteX6" fmla="*/ 751724 w 860865"/>
              <a:gd name="connsiteY6" fmla="*/ 802117 h 826569"/>
              <a:gd name="connsiteX7" fmla="*/ 0 w 860865"/>
              <a:gd name="connsiteY7" fmla="*/ 826569 h 826569"/>
              <a:gd name="connsiteX8" fmla="*/ 0 w 860865"/>
              <a:gd name="connsiteY8" fmla="*/ 342371 h 826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0865" h="826569">
                <a:moveTo>
                  <a:pt x="0" y="342371"/>
                </a:moveTo>
                <a:lnTo>
                  <a:pt x="342371" y="0"/>
                </a:lnTo>
                <a:lnTo>
                  <a:pt x="859096" y="1588"/>
                </a:lnTo>
                <a:cubicBezTo>
                  <a:pt x="858034" y="128116"/>
                  <a:pt x="861734" y="253057"/>
                  <a:pt x="860672" y="379585"/>
                </a:cubicBezTo>
                <a:lnTo>
                  <a:pt x="780928" y="691004"/>
                </a:lnTo>
                <a:lnTo>
                  <a:pt x="738926" y="788826"/>
                </a:lnTo>
                <a:lnTo>
                  <a:pt x="751724" y="802117"/>
                </a:lnTo>
                <a:lnTo>
                  <a:pt x="0" y="826569"/>
                </a:lnTo>
                <a:lnTo>
                  <a:pt x="0" y="342371"/>
                </a:lnTo>
                <a:close/>
              </a:path>
            </a:pathLst>
          </a:cu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5456E1-4777-4B3E-00FC-5CF4A2FDA95B}"/>
              </a:ext>
            </a:extLst>
          </p:cNvPr>
          <p:cNvSpPr/>
          <p:nvPr/>
        </p:nvSpPr>
        <p:spPr>
          <a:xfrm>
            <a:off x="0" y="0"/>
            <a:ext cx="12192000" cy="470079"/>
          </a:xfrm>
          <a:prstGeom prst="rect">
            <a:avLst/>
          </a:pr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F001BA-0110-D54D-F0D4-E0A233300265}"/>
              </a:ext>
            </a:extLst>
          </p:cNvPr>
          <p:cNvSpPr txBox="1"/>
          <p:nvPr/>
        </p:nvSpPr>
        <p:spPr>
          <a:xfrm>
            <a:off x="-4830" y="6622960"/>
            <a:ext cx="19974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solidFill>
                  <a:schemeClr val="bg1"/>
                </a:solidFill>
                <a:latin typeface="Abadi Extra Light" panose="020F0502020204030204" pitchFamily="34" charset="0"/>
              </a:rPr>
              <a:t>© Robotics@UH 2025</a:t>
            </a:r>
          </a:p>
        </p:txBody>
      </p:sp>
      <p:pic>
        <p:nvPicPr>
          <p:cNvPr id="6" name="Graphic 4">
            <a:extLst>
              <a:ext uri="{FF2B5EF4-FFF2-40B4-BE49-F238E27FC236}">
                <a16:creationId xmlns:a16="http://schemas.microsoft.com/office/drawing/2014/main" id="{11A91670-EEA8-1D54-3C78-6553007D58B2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26136" y="6152739"/>
            <a:ext cx="598068" cy="598068"/>
          </a:xfrm>
          <a:custGeom>
            <a:avLst/>
            <a:gdLst>
              <a:gd name="connsiteX0" fmla="*/ -1 w 1552462"/>
              <a:gd name="connsiteY0" fmla="*/ -1 h 1552462"/>
              <a:gd name="connsiteX1" fmla="*/ 1552461 w 1552462"/>
              <a:gd name="connsiteY1" fmla="*/ -1 h 1552462"/>
              <a:gd name="connsiteX2" fmla="*/ 1552461 w 1552462"/>
              <a:gd name="connsiteY2" fmla="*/ 1552461 h 1552462"/>
              <a:gd name="connsiteX3" fmla="*/ -1 w 1552462"/>
              <a:gd name="connsiteY3" fmla="*/ 1552461 h 1552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52462" h="1552462">
                <a:moveTo>
                  <a:pt x="-1" y="-1"/>
                </a:moveTo>
                <a:lnTo>
                  <a:pt x="1552461" y="-1"/>
                </a:lnTo>
                <a:lnTo>
                  <a:pt x="1552461" y="1552461"/>
                </a:lnTo>
                <a:lnTo>
                  <a:pt x="-1" y="1552461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D02497-1A1E-66C4-3748-8C60C0D308FB}"/>
              </a:ext>
            </a:extLst>
          </p:cNvPr>
          <p:cNvSpPr txBox="1"/>
          <p:nvPr/>
        </p:nvSpPr>
        <p:spPr>
          <a:xfrm>
            <a:off x="57150" y="57150"/>
            <a:ext cx="423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League Gothic" pitchFamily="2" charset="0"/>
              </a:rPr>
              <a:t>Robotic Arm Project Meeting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CC0F9C-3E9B-A0B4-E285-A2B3AA05B9BC}"/>
              </a:ext>
            </a:extLst>
          </p:cNvPr>
          <p:cNvSpPr txBox="1"/>
          <p:nvPr/>
        </p:nvSpPr>
        <p:spPr>
          <a:xfrm>
            <a:off x="-57509" y="52776"/>
            <a:ext cx="62484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>
                <a:latin typeface="League Gothic" pitchFamily="2" charset="0"/>
              </a:rPr>
              <a:t>The Goals: Are they realistic?</a:t>
            </a:r>
          </a:p>
        </p:txBody>
      </p:sp>
      <p:pic>
        <p:nvPicPr>
          <p:cNvPr id="14" name="Picture 13" descr="A white logo with dots and lines&#10;&#10;AI-generated content may be incorrect.">
            <a:extLst>
              <a:ext uri="{FF2B5EF4-FFF2-40B4-BE49-F238E27FC236}">
                <a16:creationId xmlns:a16="http://schemas.microsoft.com/office/drawing/2014/main" id="{090CBA02-2EEE-31C9-5140-F3CB914CE76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755" y="6196837"/>
            <a:ext cx="1094755" cy="50987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C1B0E8E-A494-7AD2-ABEE-0BA7A05496E9}"/>
              </a:ext>
            </a:extLst>
          </p:cNvPr>
          <p:cNvSpPr txBox="1"/>
          <p:nvPr/>
        </p:nvSpPr>
        <p:spPr>
          <a:xfrm>
            <a:off x="57150" y="1275275"/>
            <a:ext cx="496561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League Gothic" pitchFamily="2" charset="0"/>
              </a:rPr>
              <a:t>The UR5e is the result of years of R&amp;D by Universal Robotics. Its motors are proprietary, and information is not available to the public.</a:t>
            </a:r>
          </a:p>
          <a:p>
            <a:endParaRPr lang="en-US" sz="2800">
              <a:latin typeface="League Gothic" pitchFamily="2" charset="0"/>
            </a:endParaRPr>
          </a:p>
          <a:p>
            <a:r>
              <a:rPr lang="en-US" sz="2800">
                <a:latin typeface="League Gothic" pitchFamily="2" charset="0"/>
              </a:rPr>
              <a:t>In addition, its material selection and structure have been meticulously designed for the greatest performance.</a:t>
            </a:r>
          </a:p>
          <a:p>
            <a:endParaRPr lang="en-US" sz="2800">
              <a:latin typeface="League Gothic" pitchFamily="2" charset="0"/>
            </a:endParaRPr>
          </a:p>
          <a:p>
            <a:r>
              <a:rPr lang="en-US" sz="2800">
                <a:latin typeface="League Gothic" pitchFamily="2" charset="0"/>
              </a:rPr>
              <a:t>In short: mehhhhhhhh</a:t>
            </a:r>
          </a:p>
          <a:p>
            <a:r>
              <a:rPr lang="en-US" sz="2800">
                <a:latin typeface="League Gothic" pitchFamily="2" charset="0"/>
              </a:rPr>
              <a:t>We’re going to try anyway.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C73218-B4D1-A70F-7231-02EAD333BF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9347" y="1378844"/>
            <a:ext cx="4845823" cy="410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741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217838-E6BB-E1F8-9AD4-92B9EBBABB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F167E45-6D2F-2032-AA4A-2413EFA4EB15}"/>
              </a:ext>
            </a:extLst>
          </p:cNvPr>
          <p:cNvSpPr/>
          <p:nvPr/>
        </p:nvSpPr>
        <p:spPr>
          <a:xfrm>
            <a:off x="0" y="6387921"/>
            <a:ext cx="12192000" cy="470079"/>
          </a:xfrm>
          <a:prstGeom prst="rect">
            <a:avLst/>
          </a:pr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ctagon 7">
            <a:extLst>
              <a:ext uri="{FF2B5EF4-FFF2-40B4-BE49-F238E27FC236}">
                <a16:creationId xmlns:a16="http://schemas.microsoft.com/office/drawing/2014/main" id="{9F098A93-CD36-48FE-36B1-AD6C6C7BCDD0}"/>
              </a:ext>
            </a:extLst>
          </p:cNvPr>
          <p:cNvSpPr/>
          <p:nvPr/>
        </p:nvSpPr>
        <p:spPr>
          <a:xfrm>
            <a:off x="9893509" y="6038489"/>
            <a:ext cx="2303322" cy="826569"/>
          </a:xfrm>
          <a:custGeom>
            <a:avLst/>
            <a:gdLst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342371 w 1206230"/>
              <a:gd name="connsiteY6" fmla="*/ 1168940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46408 w 1206230"/>
              <a:gd name="connsiteY6" fmla="*/ 895152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96913 w 1206230"/>
              <a:gd name="connsiteY6" fmla="*/ 679843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1168940"/>
              <a:gd name="connsiteX1" fmla="*/ 342371 w 1206230"/>
              <a:gd name="connsiteY1" fmla="*/ 0 h 1168940"/>
              <a:gd name="connsiteX2" fmla="*/ 863859 w 1206230"/>
              <a:gd name="connsiteY2" fmla="*/ 0 h 1168940"/>
              <a:gd name="connsiteX3" fmla="*/ 1206230 w 1206230"/>
              <a:gd name="connsiteY3" fmla="*/ 342371 h 1168940"/>
              <a:gd name="connsiteX4" fmla="*/ 1206230 w 1206230"/>
              <a:gd name="connsiteY4" fmla="*/ 826569 h 1168940"/>
              <a:gd name="connsiteX5" fmla="*/ 863859 w 1206230"/>
              <a:gd name="connsiteY5" fmla="*/ 1168940 h 1168940"/>
              <a:gd name="connsiteX6" fmla="*/ 751724 w 1206230"/>
              <a:gd name="connsiteY6" fmla="*/ 802117 h 1168940"/>
              <a:gd name="connsiteX7" fmla="*/ 0 w 1206230"/>
              <a:gd name="connsiteY7" fmla="*/ 826569 h 1168940"/>
              <a:gd name="connsiteX8" fmla="*/ 0 w 1206230"/>
              <a:gd name="connsiteY8" fmla="*/ 342371 h 1168940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1206230 w 1206230"/>
              <a:gd name="connsiteY3" fmla="*/ 342371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868647 w 1206230"/>
              <a:gd name="connsiteY3" fmla="*/ 371610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1206230"/>
              <a:gd name="connsiteY0" fmla="*/ 342371 h 826569"/>
              <a:gd name="connsiteX1" fmla="*/ 342371 w 1206230"/>
              <a:gd name="connsiteY1" fmla="*/ 0 h 826569"/>
              <a:gd name="connsiteX2" fmla="*/ 863859 w 1206230"/>
              <a:gd name="connsiteY2" fmla="*/ 0 h 826569"/>
              <a:gd name="connsiteX3" fmla="*/ 860672 w 1206230"/>
              <a:gd name="connsiteY3" fmla="*/ 379585 h 826569"/>
              <a:gd name="connsiteX4" fmla="*/ 1206230 w 1206230"/>
              <a:gd name="connsiteY4" fmla="*/ 826569 h 826569"/>
              <a:gd name="connsiteX5" fmla="*/ 738926 w 1206230"/>
              <a:gd name="connsiteY5" fmla="*/ 788826 h 826569"/>
              <a:gd name="connsiteX6" fmla="*/ 751724 w 1206230"/>
              <a:gd name="connsiteY6" fmla="*/ 802117 h 826569"/>
              <a:gd name="connsiteX7" fmla="*/ 0 w 1206230"/>
              <a:gd name="connsiteY7" fmla="*/ 826569 h 826569"/>
              <a:gd name="connsiteX8" fmla="*/ 0 w 1206230"/>
              <a:gd name="connsiteY8" fmla="*/ 342371 h 826569"/>
              <a:gd name="connsiteX0" fmla="*/ 0 w 863859"/>
              <a:gd name="connsiteY0" fmla="*/ 342371 h 826569"/>
              <a:gd name="connsiteX1" fmla="*/ 342371 w 863859"/>
              <a:gd name="connsiteY1" fmla="*/ 0 h 826569"/>
              <a:gd name="connsiteX2" fmla="*/ 863859 w 863859"/>
              <a:gd name="connsiteY2" fmla="*/ 0 h 826569"/>
              <a:gd name="connsiteX3" fmla="*/ 860672 w 863859"/>
              <a:gd name="connsiteY3" fmla="*/ 379585 h 826569"/>
              <a:gd name="connsiteX4" fmla="*/ 780928 w 863859"/>
              <a:gd name="connsiteY4" fmla="*/ 691004 h 826569"/>
              <a:gd name="connsiteX5" fmla="*/ 738926 w 863859"/>
              <a:gd name="connsiteY5" fmla="*/ 788826 h 826569"/>
              <a:gd name="connsiteX6" fmla="*/ 751724 w 863859"/>
              <a:gd name="connsiteY6" fmla="*/ 802117 h 826569"/>
              <a:gd name="connsiteX7" fmla="*/ 0 w 863859"/>
              <a:gd name="connsiteY7" fmla="*/ 826569 h 826569"/>
              <a:gd name="connsiteX8" fmla="*/ 0 w 863859"/>
              <a:gd name="connsiteY8" fmla="*/ 342371 h 826569"/>
              <a:gd name="connsiteX0" fmla="*/ 0 w 860865"/>
              <a:gd name="connsiteY0" fmla="*/ 342371 h 826569"/>
              <a:gd name="connsiteX1" fmla="*/ 342371 w 860865"/>
              <a:gd name="connsiteY1" fmla="*/ 0 h 826569"/>
              <a:gd name="connsiteX2" fmla="*/ 859096 w 860865"/>
              <a:gd name="connsiteY2" fmla="*/ 1588 h 826569"/>
              <a:gd name="connsiteX3" fmla="*/ 860672 w 860865"/>
              <a:gd name="connsiteY3" fmla="*/ 379585 h 826569"/>
              <a:gd name="connsiteX4" fmla="*/ 780928 w 860865"/>
              <a:gd name="connsiteY4" fmla="*/ 691004 h 826569"/>
              <a:gd name="connsiteX5" fmla="*/ 738926 w 860865"/>
              <a:gd name="connsiteY5" fmla="*/ 788826 h 826569"/>
              <a:gd name="connsiteX6" fmla="*/ 751724 w 860865"/>
              <a:gd name="connsiteY6" fmla="*/ 802117 h 826569"/>
              <a:gd name="connsiteX7" fmla="*/ 0 w 860865"/>
              <a:gd name="connsiteY7" fmla="*/ 826569 h 826569"/>
              <a:gd name="connsiteX8" fmla="*/ 0 w 860865"/>
              <a:gd name="connsiteY8" fmla="*/ 342371 h 826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0865" h="826569">
                <a:moveTo>
                  <a:pt x="0" y="342371"/>
                </a:moveTo>
                <a:lnTo>
                  <a:pt x="342371" y="0"/>
                </a:lnTo>
                <a:lnTo>
                  <a:pt x="859096" y="1588"/>
                </a:lnTo>
                <a:cubicBezTo>
                  <a:pt x="858034" y="128116"/>
                  <a:pt x="861734" y="253057"/>
                  <a:pt x="860672" y="379585"/>
                </a:cubicBezTo>
                <a:lnTo>
                  <a:pt x="780928" y="691004"/>
                </a:lnTo>
                <a:lnTo>
                  <a:pt x="738926" y="788826"/>
                </a:lnTo>
                <a:lnTo>
                  <a:pt x="751724" y="802117"/>
                </a:lnTo>
                <a:lnTo>
                  <a:pt x="0" y="826569"/>
                </a:lnTo>
                <a:lnTo>
                  <a:pt x="0" y="342371"/>
                </a:lnTo>
                <a:close/>
              </a:path>
            </a:pathLst>
          </a:cu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1A6D333-BCA1-8328-FA90-C8345FDF1336}"/>
              </a:ext>
            </a:extLst>
          </p:cNvPr>
          <p:cNvSpPr/>
          <p:nvPr/>
        </p:nvSpPr>
        <p:spPr>
          <a:xfrm>
            <a:off x="0" y="0"/>
            <a:ext cx="12192000" cy="470079"/>
          </a:xfrm>
          <a:prstGeom prst="rect">
            <a:avLst/>
          </a:prstGeom>
          <a:solidFill>
            <a:srgbClr val="BA363C"/>
          </a:solidFill>
          <a:ln>
            <a:solidFill>
              <a:srgbClr val="BA36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35C67E-CDD4-3D27-1892-9C739A55D178}"/>
              </a:ext>
            </a:extLst>
          </p:cNvPr>
          <p:cNvSpPr txBox="1"/>
          <p:nvPr/>
        </p:nvSpPr>
        <p:spPr>
          <a:xfrm>
            <a:off x="-4830" y="6622960"/>
            <a:ext cx="19974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solidFill>
                  <a:schemeClr val="bg1"/>
                </a:solidFill>
                <a:latin typeface="Abadi Extra Light" panose="020F0502020204030204" pitchFamily="34" charset="0"/>
              </a:rPr>
              <a:t>© Robotics@UH 2025</a:t>
            </a:r>
          </a:p>
        </p:txBody>
      </p:sp>
      <p:pic>
        <p:nvPicPr>
          <p:cNvPr id="6" name="Graphic 4">
            <a:extLst>
              <a:ext uri="{FF2B5EF4-FFF2-40B4-BE49-F238E27FC236}">
                <a16:creationId xmlns:a16="http://schemas.microsoft.com/office/drawing/2014/main" id="{EA042234-76AD-AAD4-7C59-8BD5049776DA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26136" y="6152739"/>
            <a:ext cx="598068" cy="598068"/>
          </a:xfrm>
          <a:custGeom>
            <a:avLst/>
            <a:gdLst>
              <a:gd name="connsiteX0" fmla="*/ -1 w 1552462"/>
              <a:gd name="connsiteY0" fmla="*/ -1 h 1552462"/>
              <a:gd name="connsiteX1" fmla="*/ 1552461 w 1552462"/>
              <a:gd name="connsiteY1" fmla="*/ -1 h 1552462"/>
              <a:gd name="connsiteX2" fmla="*/ 1552461 w 1552462"/>
              <a:gd name="connsiteY2" fmla="*/ 1552461 h 1552462"/>
              <a:gd name="connsiteX3" fmla="*/ -1 w 1552462"/>
              <a:gd name="connsiteY3" fmla="*/ 1552461 h 1552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52462" h="1552462">
                <a:moveTo>
                  <a:pt x="-1" y="-1"/>
                </a:moveTo>
                <a:lnTo>
                  <a:pt x="1552461" y="-1"/>
                </a:lnTo>
                <a:lnTo>
                  <a:pt x="1552461" y="1552461"/>
                </a:lnTo>
                <a:lnTo>
                  <a:pt x="-1" y="1552461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B44656-EB5F-BB20-5830-FECDF8521477}"/>
              </a:ext>
            </a:extLst>
          </p:cNvPr>
          <p:cNvSpPr txBox="1"/>
          <p:nvPr/>
        </p:nvSpPr>
        <p:spPr>
          <a:xfrm>
            <a:off x="57150" y="57150"/>
            <a:ext cx="423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League Gothic" pitchFamily="2" charset="0"/>
              </a:rPr>
              <a:t>Robotic Arm Project Meeting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56B4C5-C70E-DBFD-A8B9-DC5147F03A58}"/>
              </a:ext>
            </a:extLst>
          </p:cNvPr>
          <p:cNvSpPr txBox="1"/>
          <p:nvPr/>
        </p:nvSpPr>
        <p:spPr>
          <a:xfrm>
            <a:off x="0" y="527229"/>
            <a:ext cx="6248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>
                <a:latin typeface="League Gothic" pitchFamily="2" charset="0"/>
              </a:rPr>
              <a:t>UR5e: Design Overview</a:t>
            </a:r>
          </a:p>
        </p:txBody>
      </p:sp>
      <p:pic>
        <p:nvPicPr>
          <p:cNvPr id="14" name="Picture 13" descr="A white logo with dots and lines&#10;&#10;AI-generated content may be incorrect.">
            <a:extLst>
              <a:ext uri="{FF2B5EF4-FFF2-40B4-BE49-F238E27FC236}">
                <a16:creationId xmlns:a16="http://schemas.microsoft.com/office/drawing/2014/main" id="{4C18AC25-6F55-4DB7-8E0E-25802D488A3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755" y="6196837"/>
            <a:ext cx="1094755" cy="509872"/>
          </a:xfrm>
          <a:prstGeom prst="rect">
            <a:avLst/>
          </a:prstGeom>
        </p:spPr>
      </p:pic>
      <p:pic>
        <p:nvPicPr>
          <p:cNvPr id="12" name="Picture 11" descr="A close-up of a robotic arm&#10;&#10;AI-generated content may be incorrect.">
            <a:extLst>
              <a:ext uri="{FF2B5EF4-FFF2-40B4-BE49-F238E27FC236}">
                <a16:creationId xmlns:a16="http://schemas.microsoft.com/office/drawing/2014/main" id="{692258F4-FB7A-9542-28EE-C03C758BB8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005" y="1578203"/>
            <a:ext cx="4185634" cy="418563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8A9CA87-DA42-FF19-156D-DCBFB8430D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7012" y="1578203"/>
            <a:ext cx="3773873" cy="4293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8035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roboticstemplate" id="{79B98845-B8CD-44E2-A6B5-CF9D8DB186A1}" vid="{DA4B0B57-BCC6-48B7-8AC2-D2514332B6D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74ebfc17-31ba-4925-8a56-6a169a227107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D18C24F8A9ED54C9B25DD046713CE18" ma:contentTypeVersion="13" ma:contentTypeDescription="Create a new document." ma:contentTypeScope="" ma:versionID="aa54d0df7312379cf3df2813fc499c41">
  <xsd:schema xmlns:xsd="http://www.w3.org/2001/XMLSchema" xmlns:xs="http://www.w3.org/2001/XMLSchema" xmlns:p="http://schemas.microsoft.com/office/2006/metadata/properties" xmlns:ns3="74ebfc17-31ba-4925-8a56-6a169a227107" xmlns:ns4="e55dfa69-d6fb-4440-95a2-4255ba2fdc6e" targetNamespace="http://schemas.microsoft.com/office/2006/metadata/properties" ma:root="true" ma:fieldsID="5e61145a4f118a7c08788a476f1d4f39" ns3:_="" ns4:_="">
    <xsd:import namespace="74ebfc17-31ba-4925-8a56-6a169a227107"/>
    <xsd:import namespace="e55dfa69-d6fb-4440-95a2-4255ba2fdc6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ServiceDateTaken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ebfc17-31ba-4925-8a56-6a169a22710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5dfa69-d6fb-4440-95a2-4255ba2fdc6e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E242BCC-B6EF-431D-81EA-55D3A0D0812F}">
  <ds:schemaRefs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purl.org/dc/terms/"/>
    <ds:schemaRef ds:uri="http://purl.org/dc/elements/1.1/"/>
    <ds:schemaRef ds:uri="e55dfa69-d6fb-4440-95a2-4255ba2fdc6e"/>
    <ds:schemaRef ds:uri="74ebfc17-31ba-4925-8a56-6a169a227107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CE71195-D7CB-4400-9D7F-5BDE0DCEED8B}">
  <ds:schemaRefs>
    <ds:schemaRef ds:uri="74ebfc17-31ba-4925-8a56-6a169a227107"/>
    <ds:schemaRef ds:uri="e55dfa69-d6fb-4440-95a2-4255ba2fdc6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BC2F702-594E-49B1-9705-E2EF7B97EE7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Robot Arm Meeting 2</Template>
  <TotalTime>0</TotalTime>
  <Words>421</Words>
  <Application>Microsoft Office PowerPoint</Application>
  <PresentationFormat>Widescreen</PresentationFormat>
  <Paragraphs>54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Abadi Extra Light</vt:lpstr>
      <vt:lpstr>Aptos</vt:lpstr>
      <vt:lpstr>Aptos Display</vt:lpstr>
      <vt:lpstr>Arial</vt:lpstr>
      <vt:lpstr>League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Martelon, Tyler J</dc:creator>
  <cp:lastModifiedBy>Gaucin, Jonathan</cp:lastModifiedBy>
  <cp:revision>2</cp:revision>
  <dcterms:created xsi:type="dcterms:W3CDTF">2025-10-09T19:54:41Z</dcterms:created>
  <dcterms:modified xsi:type="dcterms:W3CDTF">2025-10-16T01:04:38Z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0x0101004D18C24F8A9ED54C9B25DD046713CE18</vt:lpwstr>
  </property>
</Properties>
</file>

<file path=docProps/thumbnail.jpeg>
</file>